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1" r:id="rId3"/>
    <p:sldId id="317" r:id="rId4"/>
    <p:sldId id="309" r:id="rId5"/>
    <p:sldId id="310" r:id="rId6"/>
    <p:sldId id="346" r:id="rId7"/>
    <p:sldId id="347" r:id="rId8"/>
    <p:sldId id="311" r:id="rId9"/>
    <p:sldId id="348" r:id="rId10"/>
    <p:sldId id="349" r:id="rId11"/>
    <p:sldId id="312" r:id="rId12"/>
    <p:sldId id="350" r:id="rId13"/>
    <p:sldId id="351" r:id="rId14"/>
    <p:sldId id="314" r:id="rId15"/>
    <p:sldId id="352" r:id="rId16"/>
    <p:sldId id="332" r:id="rId17"/>
    <p:sldId id="355" r:id="rId18"/>
    <p:sldId id="313" r:id="rId19"/>
    <p:sldId id="356" r:id="rId20"/>
    <p:sldId id="357" r:id="rId21"/>
    <p:sldId id="358" r:id="rId22"/>
    <p:sldId id="320" r:id="rId23"/>
    <p:sldId id="293" r:id="rId24"/>
    <p:sldId id="366" r:id="rId25"/>
    <p:sldId id="371" r:id="rId26"/>
    <p:sldId id="367" r:id="rId27"/>
    <p:sldId id="368" r:id="rId28"/>
    <p:sldId id="369" r:id="rId29"/>
    <p:sldId id="359" r:id="rId30"/>
    <p:sldId id="360" r:id="rId31"/>
    <p:sldId id="362" r:id="rId32"/>
    <p:sldId id="363" r:id="rId33"/>
    <p:sldId id="364" r:id="rId34"/>
    <p:sldId id="365" r:id="rId35"/>
    <p:sldId id="361" r:id="rId36"/>
    <p:sldId id="319" r:id="rId37"/>
    <p:sldId id="338" r:id="rId38"/>
    <p:sldId id="303" r:id="rId39"/>
    <p:sldId id="344" r:id="rId40"/>
    <p:sldId id="345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AA1"/>
    <a:srgbClr val="007E39"/>
    <a:srgbClr val="DD6909"/>
    <a:srgbClr val="0000FF"/>
    <a:srgbClr val="2C4D76"/>
    <a:srgbClr val="00964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68DD-3F4F-49CF-830D-B3CEA0B925CF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B9BA-98E4-4112-9CD4-485E9232E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69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A08B-0CB9-499A-AD54-8E650A708EF3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3BEF-C697-4CA5-BAC0-CAF1D5DC5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00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E1247-108F-4880-83F3-53BF762A590C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7058-B5A9-476F-B97E-E13D7FEFD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99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9F65-5E7C-4E50-8C32-2A6637C33F5C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50D8-2839-42D1-8216-FB733B787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10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0B9C-FDE7-4702-AB19-1F1864FEC21F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0CF6B-635C-49A7-9C49-9B8DCD3C3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08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0A85-349A-4D3C-AEAA-B117EDFCFFB5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7417-F2A4-4946-B5A5-C5281935A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39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C084-5767-40CC-8C38-D75C46A76D9A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834E-6E4F-49C5-A6D6-9605156E1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39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F9A3-CC8B-43BA-8961-77B711C43404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28815-246B-4697-B2B2-4CC9B44F9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74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3F4C-8F9B-429F-86A3-E18DAF9F54FB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CCF7-E47A-40D2-B0DF-9B9521111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16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38486-FD08-4D19-AB87-D9A1DDFA5D65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EE7DB-15DD-498C-BA06-C99A1A60A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18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7A75B-9250-4D70-8DA8-F5C05CCBC7A3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F9DA-6288-4B0D-8F0F-BBFD37F8F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87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9A26CC-D948-47EA-9FAA-C0BC273BB165}" type="datetimeFigureOut">
              <a:rPr lang="en-US"/>
              <a:pPr>
                <a:defRPr/>
              </a:pPr>
              <a:t>02-Jan-07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DA593-393C-4B7C-AE5B-9128D551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 </a:t>
            </a:r>
            <a:endParaRPr lang="en-US" smtClean="0"/>
          </a:p>
        </p:txBody>
      </p:sp>
      <p:sp>
        <p:nvSpPr>
          <p:cNvPr id="2052" name="Subtitle 2"/>
          <p:cNvSpPr>
            <a:spLocks noGrp="1"/>
          </p:cNvSpPr>
          <p:nvPr>
            <p:ph type="subTitle" idx="4294967295"/>
          </p:nvPr>
        </p:nvSpPr>
        <p:spPr>
          <a:xfrm>
            <a:off x="2915815" y="1557338"/>
            <a:ext cx="5896397" cy="5040014"/>
          </a:xfrm>
          <a:solidFill>
            <a:schemeClr val="accent2"/>
          </a:solidFill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GB" dirty="0" err="1" smtClean="0">
                <a:solidFill>
                  <a:schemeClr val="bg1"/>
                </a:solidFill>
              </a:rPr>
              <a:t>Pourquoi</a:t>
            </a:r>
            <a:r>
              <a:rPr lang="en-GB" dirty="0" smtClean="0">
                <a:solidFill>
                  <a:schemeClr val="bg1"/>
                </a:solidFill>
              </a:rPr>
              <a:t> les </a:t>
            </a:r>
            <a:r>
              <a:rPr lang="en-GB" dirty="0" err="1" smtClean="0">
                <a:solidFill>
                  <a:schemeClr val="bg1"/>
                </a:solidFill>
              </a:rPr>
              <a:t>Chinois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dirty="0" err="1" smtClean="0">
                <a:solidFill>
                  <a:schemeClr val="bg1"/>
                </a:solidFill>
              </a:rPr>
              <a:t>mangent-ils</a:t>
            </a:r>
            <a:r>
              <a:rPr lang="en-GB" b="1" dirty="0" smtClean="0">
                <a:solidFill>
                  <a:schemeClr val="bg1"/>
                </a:solidFill>
              </a:rPr>
              <a:t>...</a:t>
            </a:r>
            <a:r>
              <a:rPr lang="en-GB" sz="4400" b="1" dirty="0" smtClean="0">
                <a:solidFill>
                  <a:schemeClr val="bg1"/>
                </a:solidFill>
              </a:rPr>
              <a:t>du </a:t>
            </a:r>
            <a:r>
              <a:rPr lang="en-GB" sz="4400" b="1" dirty="0" err="1" smtClean="0">
                <a:solidFill>
                  <a:schemeClr val="bg1"/>
                </a:solidFill>
              </a:rPr>
              <a:t>chien</a:t>
            </a:r>
            <a:r>
              <a:rPr lang="en-GB" sz="4400" b="1" dirty="0" smtClean="0">
                <a:solidFill>
                  <a:schemeClr val="bg1"/>
                </a:solidFill>
              </a:rPr>
              <a:t> ?</a:t>
            </a:r>
          </a:p>
          <a:p>
            <a:pPr marL="0" indent="0" algn="ctr" eaLnBrk="1" hangingPunct="1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Et les Fr</a:t>
            </a:r>
            <a:r>
              <a:rPr lang="fr-FR" sz="2400" dirty="0" err="1" smtClean="0">
                <a:solidFill>
                  <a:schemeClr val="bg1"/>
                </a:solidFill>
              </a:rPr>
              <a:t>ançais</a:t>
            </a:r>
            <a:r>
              <a:rPr lang="en-GB" sz="2400" b="1" dirty="0" smtClean="0">
                <a:solidFill>
                  <a:schemeClr val="bg1"/>
                </a:solidFill>
              </a:rPr>
              <a:t>...</a:t>
            </a:r>
            <a:r>
              <a:rPr lang="en-GB" sz="3600" b="1" dirty="0" smtClean="0">
                <a:solidFill>
                  <a:schemeClr val="bg1"/>
                </a:solidFill>
              </a:rPr>
              <a:t>du </a:t>
            </a:r>
            <a:r>
              <a:rPr lang="en-GB" sz="3600" b="1" dirty="0" smtClean="0">
                <a:solidFill>
                  <a:schemeClr val="bg1"/>
                </a:solidFill>
              </a:rPr>
              <a:t>lapin ?</a:t>
            </a:r>
            <a:endParaRPr lang="en-GB" sz="2400" i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itchFamily="34" charset="0"/>
              <a:buNone/>
            </a:pPr>
            <a:endParaRPr lang="fr-FR" sz="2400" i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itchFamily="34" charset="0"/>
              <a:buNone/>
            </a:pPr>
            <a:endParaRPr lang="en-GB" sz="2400" i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i="1" dirty="0" smtClean="0">
                <a:solidFill>
                  <a:schemeClr val="bg1"/>
                </a:solidFill>
              </a:rPr>
              <a:t>Dis </a:t>
            </a:r>
            <a:r>
              <a:rPr lang="en-GB" sz="1600" i="1" dirty="0" err="1" smtClean="0">
                <a:solidFill>
                  <a:schemeClr val="bg1"/>
                </a:solidFill>
              </a:rPr>
              <a:t>pourquoi</a:t>
            </a:r>
            <a:r>
              <a:rPr lang="en-GB" sz="1600" i="1" dirty="0" smtClean="0">
                <a:solidFill>
                  <a:schemeClr val="bg1"/>
                </a:solidFill>
              </a:rPr>
              <a:t>…la Terre </a:t>
            </a:r>
            <a:r>
              <a:rPr lang="en-GB" sz="1600" i="1" dirty="0" err="1" smtClean="0">
                <a:solidFill>
                  <a:schemeClr val="bg1"/>
                </a:solidFill>
              </a:rPr>
              <a:t>est</a:t>
            </a:r>
            <a:r>
              <a:rPr lang="en-GB" sz="1600" i="1" dirty="0" smtClean="0">
                <a:solidFill>
                  <a:schemeClr val="bg1"/>
                </a:solidFill>
              </a:rPr>
              <a:t> </a:t>
            </a:r>
            <a:r>
              <a:rPr lang="en-GB" sz="1600" i="1" dirty="0" err="1" smtClean="0">
                <a:solidFill>
                  <a:schemeClr val="bg1"/>
                </a:solidFill>
              </a:rPr>
              <a:t>ronde</a:t>
            </a:r>
            <a:r>
              <a:rPr lang="en-GB" sz="1600" i="1" dirty="0" smtClean="0">
                <a:solidFill>
                  <a:schemeClr val="bg1"/>
                </a:solidFill>
              </a:rPr>
              <a:t>?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dirty="0" smtClean="0"/>
              <a:t>2010, p. 118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b="1" dirty="0" err="1" smtClean="0"/>
              <a:t>Frédéric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Bosc</a:t>
            </a:r>
            <a:endParaRPr lang="en-GB" sz="1600" b="1" dirty="0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GB" sz="1600" b="1" dirty="0" smtClean="0"/>
              <a:t>Hachette </a:t>
            </a:r>
            <a:r>
              <a:rPr lang="en-GB" sz="1600" b="1" dirty="0" err="1" smtClean="0"/>
              <a:t>Jeunesse</a:t>
            </a:r>
            <a:endParaRPr lang="en-US" sz="1600" b="1" dirty="0" smtClean="0"/>
          </a:p>
        </p:txBody>
      </p:sp>
      <p:pic>
        <p:nvPicPr>
          <p:cNvPr id="41986" name="Picture 2" descr="http://t0.gstatic.com/images?q=tbn:ANd9GcQw9it4cBGc0LzBkU9C2UQnkLRl-3azkavg6B7jh-P0LbQuh9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520280" cy="2520281"/>
          </a:xfrm>
          <a:prstGeom prst="rect">
            <a:avLst/>
          </a:prstGeom>
          <a:noFill/>
        </p:spPr>
      </p:pic>
      <p:pic>
        <p:nvPicPr>
          <p:cNvPr id="41988" name="Picture 4" descr="http://boutique.l214.com/images/grandes/affiche-lap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73016"/>
            <a:ext cx="2195736" cy="3105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/>
              <a:t>les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mangent-ils   du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/>
              <a:t>ans </a:t>
            </a:r>
            <a:r>
              <a:rPr lang="fr-FR" sz="1800" dirty="0"/>
              <a:t>plusieurs pays de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de la 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culture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/>
              <a:t>de </a:t>
            </a:r>
            <a:r>
              <a:rPr lang="fr-FR" sz="1800" dirty="0"/>
              <a:t>chien est supposé apporter 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/>
              <a:t>et de la chaleur au 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/>
              <a:t>n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c’est surtout 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/>
              <a:t>du Sud que la viande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China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 smtClean="0">
                <a:latin typeface="Bradley Hand ITC" pitchFamily="66" charset="0"/>
              </a:rPr>
              <a:t>………………………..………………………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de chien 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/>
              <a:t>n </a:t>
            </a:r>
            <a:r>
              <a:rPr lang="fr-FR" sz="1800" dirty="0"/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les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ne mangent </a:t>
            </a:r>
            <a:r>
              <a:rPr lang="fr-FR" sz="1800" dirty="0" smtClean="0"/>
              <a:t>pas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.…………………………………………………………………….…………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……………………………………………….……………………………………………………………………………………………………………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la </a:t>
            </a:r>
            <a:r>
              <a:rPr lang="fr-FR" sz="1800" dirty="0"/>
              <a:t>viande de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considéré </a:t>
            </a:r>
            <a:r>
              <a:rPr lang="fr-FR" sz="1800" dirty="0"/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.…………………………………………………………………………………………………………………………….…………………………………………………………………………………………..…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friendly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…animal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1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Mots outils</a:t>
            </a:r>
            <a:endParaRPr lang="en-US" sz="6000" b="1" dirty="0" smtClean="0">
              <a:solidFill>
                <a:srgbClr val="0070C0"/>
              </a:solidFill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140200" y="3500438"/>
            <a:ext cx="4392613" cy="2305050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70C0"/>
                </a:solidFill>
              </a:rPr>
              <a:t>      Tool Words</a:t>
            </a: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70C0"/>
                </a:solidFill>
              </a:rPr>
              <a:t>       (1 syllabe)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40005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mangent-</a:t>
            </a:r>
            <a:r>
              <a:rPr lang="fr-FR" sz="1800" dirty="0" smtClean="0">
                <a:solidFill>
                  <a:srgbClr val="0000FF"/>
                </a:solidFill>
              </a:rPr>
              <a:t>ils</a:t>
            </a:r>
            <a:r>
              <a:rPr lang="fr-FR" sz="1800" dirty="0" smtClean="0"/>
              <a:t>   </a:t>
            </a:r>
            <a:r>
              <a:rPr lang="fr-FR" sz="1800" dirty="0" smtClean="0">
                <a:solidFill>
                  <a:srgbClr val="0000FF"/>
                </a:solidFill>
              </a:rPr>
              <a:t>du</a:t>
            </a:r>
            <a:r>
              <a:rPr lang="fr-FR" sz="1800" dirty="0" smtClean="0"/>
              <a:t>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>
                <a:solidFill>
                  <a:srgbClr val="0000FF"/>
                </a:solidFill>
              </a:rPr>
              <a:t>ans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plusieurs</a:t>
            </a:r>
            <a:r>
              <a:rPr lang="fr-FR" sz="1800" dirty="0"/>
              <a:t> pays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/>
              <a:t>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culture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de</a:t>
            </a:r>
            <a:r>
              <a:rPr lang="fr-FR" sz="1800" dirty="0" smtClean="0"/>
              <a:t> </a:t>
            </a:r>
            <a:r>
              <a:rPr lang="fr-FR" sz="1800" dirty="0"/>
              <a:t>chien est supposé apporter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et de la </a:t>
            </a:r>
            <a:r>
              <a:rPr lang="fr-FR" sz="1800" dirty="0"/>
              <a:t>chaleur </a:t>
            </a:r>
            <a:r>
              <a:rPr lang="fr-FR" sz="1800" dirty="0">
                <a:solidFill>
                  <a:srgbClr val="0000FF"/>
                </a:solidFill>
              </a:rPr>
              <a:t>au</a:t>
            </a:r>
            <a:r>
              <a:rPr lang="fr-FR" sz="1800" dirty="0"/>
              <a:t> 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c’</a:t>
            </a:r>
            <a:r>
              <a:rPr lang="fr-FR" sz="1800" dirty="0"/>
              <a:t>est surtout </a:t>
            </a:r>
            <a:r>
              <a:rPr lang="fr-FR" sz="1800" dirty="0">
                <a:solidFill>
                  <a:srgbClr val="0000FF"/>
                </a:solidFill>
              </a:rPr>
              <a:t>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>
                <a:solidFill>
                  <a:srgbClr val="0000FF"/>
                </a:solidFill>
              </a:rPr>
              <a:t>du</a:t>
            </a:r>
            <a:r>
              <a:rPr lang="fr-FR" sz="1800" dirty="0"/>
              <a:t> Sud </a:t>
            </a:r>
            <a:r>
              <a:rPr lang="fr-FR" sz="1800" dirty="0">
                <a:solidFill>
                  <a:srgbClr val="0000FF"/>
                </a:solidFill>
              </a:rPr>
              <a:t>que la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chien</a:t>
            </a:r>
            <a:r>
              <a:rPr lang="fr-FR" sz="1800" dirty="0" smtClean="0"/>
              <a:t>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………………………………………………….…………………………………..…………………………………………China…………………………………………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/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ne</a:t>
            </a:r>
            <a:r>
              <a:rPr lang="fr-FR" sz="1800" dirty="0"/>
              <a:t> mangent </a:t>
            </a:r>
            <a:r>
              <a:rPr lang="fr-FR" sz="1800" dirty="0" smtClean="0">
                <a:solidFill>
                  <a:srgbClr val="0000FF"/>
                </a:solidFill>
              </a:rPr>
              <a:t>pas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……………………………………………………….……………………………………………………………………………………………………………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la</a:t>
            </a:r>
            <a:r>
              <a:rPr lang="fr-FR" sz="1800" dirty="0" smtClean="0"/>
              <a:t>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considéré </a:t>
            </a:r>
            <a:r>
              <a:rPr lang="fr-FR" sz="1800" dirty="0">
                <a:solidFill>
                  <a:srgbClr val="0000FF"/>
                </a:solidFill>
              </a:rPr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.…………………………………………………………………………………………………………………………….…………………………………………………………………………………………..…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friendly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…animal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66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mangent-</a:t>
            </a:r>
            <a:r>
              <a:rPr lang="fr-FR" sz="1800" dirty="0" smtClean="0">
                <a:solidFill>
                  <a:srgbClr val="0000FF"/>
                </a:solidFill>
              </a:rPr>
              <a:t>ils</a:t>
            </a:r>
            <a:r>
              <a:rPr lang="fr-FR" sz="1800" dirty="0" smtClean="0"/>
              <a:t>   </a:t>
            </a:r>
            <a:r>
              <a:rPr lang="fr-FR" sz="1800" dirty="0" smtClean="0">
                <a:solidFill>
                  <a:srgbClr val="0000FF"/>
                </a:solidFill>
              </a:rPr>
              <a:t>du</a:t>
            </a:r>
            <a:r>
              <a:rPr lang="fr-FR" sz="1800" dirty="0" smtClean="0"/>
              <a:t>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>
                <a:solidFill>
                  <a:srgbClr val="0000FF"/>
                </a:solidFill>
              </a:rPr>
              <a:t>ans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plusieurs</a:t>
            </a:r>
            <a:r>
              <a:rPr lang="fr-FR" sz="1800" dirty="0"/>
              <a:t> pays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/>
              <a:t>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several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……..…………………………………………………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……….…………………………………………………………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culture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………………………………….………………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de</a:t>
            </a:r>
            <a:r>
              <a:rPr lang="fr-FR" sz="1800" dirty="0" smtClean="0"/>
              <a:t> </a:t>
            </a:r>
            <a:r>
              <a:rPr lang="fr-FR" sz="1800" dirty="0"/>
              <a:t>chien est supposé apporter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et de la </a:t>
            </a:r>
            <a:r>
              <a:rPr lang="fr-FR" sz="1800" dirty="0"/>
              <a:t>chaleur </a:t>
            </a:r>
            <a:r>
              <a:rPr lang="fr-FR" sz="1800" dirty="0">
                <a:solidFill>
                  <a:srgbClr val="0000FF"/>
                </a:solidFill>
              </a:rPr>
              <a:t>au</a:t>
            </a:r>
            <a:r>
              <a:rPr lang="fr-FR" sz="1800" dirty="0"/>
              <a:t> 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……………….…………………………….………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..……………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to.the</a:t>
            </a:r>
            <a:r>
              <a:rPr lang="fr-FR" sz="1600" b="1" dirty="0" smtClean="0">
                <a:latin typeface="Bradley Hand ITC" pitchFamily="66" charset="0"/>
              </a:rPr>
              <a:t>…………….………………………………………………………………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c’</a:t>
            </a:r>
            <a:r>
              <a:rPr lang="fr-FR" sz="1800" dirty="0"/>
              <a:t>est surtout </a:t>
            </a:r>
            <a:r>
              <a:rPr lang="fr-FR" sz="1800" dirty="0">
                <a:solidFill>
                  <a:srgbClr val="0000FF"/>
                </a:solidFill>
              </a:rPr>
              <a:t>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>
                <a:solidFill>
                  <a:srgbClr val="0000FF"/>
                </a:solidFill>
              </a:rPr>
              <a:t>du</a:t>
            </a:r>
            <a:r>
              <a:rPr lang="fr-FR" sz="1800" dirty="0"/>
              <a:t> Sud </a:t>
            </a:r>
            <a:r>
              <a:rPr lang="fr-FR" sz="1800" dirty="0">
                <a:solidFill>
                  <a:srgbClr val="0000FF"/>
                </a:solidFill>
              </a:rPr>
              <a:t>que la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China,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it</a:t>
            </a:r>
            <a:r>
              <a:rPr lang="fr-FR" sz="1600" b="1" dirty="0" smtClean="0">
                <a:latin typeface="Bradley Hand ITC" pitchFamily="66" charset="0"/>
              </a:rPr>
              <a:t>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 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…….…………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that.the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chien 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/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ne</a:t>
            </a:r>
            <a:r>
              <a:rPr lang="fr-FR" sz="1800" dirty="0"/>
              <a:t> mangent </a:t>
            </a:r>
            <a:r>
              <a:rPr lang="fr-FR" sz="1800" dirty="0" smtClean="0">
                <a:solidFill>
                  <a:srgbClr val="0000FF"/>
                </a:solidFill>
              </a:rPr>
              <a:t>pas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……………………………….………………………………………………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la</a:t>
            </a:r>
            <a:r>
              <a:rPr lang="fr-FR" sz="1800" dirty="0" smtClean="0"/>
              <a:t>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considéré </a:t>
            </a:r>
            <a:r>
              <a:rPr lang="fr-FR" sz="1800" dirty="0">
                <a:solidFill>
                  <a:srgbClr val="0000FF"/>
                </a:solidFill>
              </a:rPr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as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…………………………………………….…………………………………………………………………………………………..…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friendly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…animal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9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Mots translucides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2771775" y="3500438"/>
            <a:ext cx="5329238" cy="1657350"/>
          </a:xfrm>
          <a:solidFill>
            <a:schemeClr val="bg2"/>
          </a:solidFill>
        </p:spPr>
        <p:txBody>
          <a:bodyPr anchor="ctr"/>
          <a:lstStyle/>
          <a:p>
            <a:pPr marL="804863" lvl="3" indent="-268288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Orange/</a:t>
            </a: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Yellow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Light </a:t>
            </a:r>
            <a:r>
              <a:rPr lang="fr-FR" sz="2800" b="1" dirty="0" err="1" smtClean="0">
                <a:solidFill>
                  <a:schemeClr val="accent6">
                    <a:lumMod val="75000"/>
                  </a:schemeClr>
                </a:solidFill>
              </a:rPr>
              <a:t>words</a:t>
            </a:r>
            <a:endParaRPr lang="fr-FR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        (Slow down)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>
              <a:latin typeface="Bradley Hand ITC" pitchFamily="66" charset="0"/>
            </a:endParaRPr>
          </a:p>
        </p:txBody>
      </p:sp>
      <p:pic>
        <p:nvPicPr>
          <p:cNvPr id="14341" name="Picture 2" descr="http://www.arvernes.com/wiki/images/thumb/4/49/Feu_orange.svg/160px-Feu_orang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60575"/>
            <a:ext cx="152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mangent-</a:t>
            </a:r>
            <a:r>
              <a:rPr lang="fr-FR" sz="1800" dirty="0" smtClean="0">
                <a:solidFill>
                  <a:srgbClr val="0000FF"/>
                </a:solidFill>
              </a:rPr>
              <a:t>ils</a:t>
            </a:r>
            <a:r>
              <a:rPr lang="fr-FR" sz="1800" dirty="0" smtClean="0"/>
              <a:t>   </a:t>
            </a:r>
            <a:r>
              <a:rPr lang="fr-FR" sz="1800" dirty="0" smtClean="0">
                <a:solidFill>
                  <a:srgbClr val="0000FF"/>
                </a:solidFill>
              </a:rPr>
              <a:t>du</a:t>
            </a:r>
            <a:r>
              <a:rPr lang="fr-FR" sz="1800" dirty="0" smtClean="0"/>
              <a:t>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they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some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>
                <a:solidFill>
                  <a:srgbClr val="0000FF"/>
                </a:solidFill>
              </a:rPr>
              <a:t>ans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plusieurs</a:t>
            </a:r>
            <a:r>
              <a:rPr lang="fr-FR" sz="1800" dirty="0"/>
              <a:t> pays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/>
              <a:t>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several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……..…………………………………………………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……….…………………………………………………………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culture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………………………………….………………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de</a:t>
            </a:r>
            <a:r>
              <a:rPr lang="fr-FR" sz="1800" dirty="0" smtClean="0"/>
              <a:t> </a:t>
            </a:r>
            <a:r>
              <a:rPr lang="fr-FR" sz="1800" dirty="0"/>
              <a:t>chien est </a:t>
            </a:r>
            <a:r>
              <a:rPr lang="fr-FR" sz="1800" dirty="0">
                <a:solidFill>
                  <a:srgbClr val="DD6909"/>
                </a:solidFill>
              </a:rPr>
              <a:t>supposé</a:t>
            </a:r>
            <a:r>
              <a:rPr lang="fr-FR" sz="1800" dirty="0"/>
              <a:t> apporter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et de la </a:t>
            </a:r>
            <a:r>
              <a:rPr lang="fr-FR" sz="1800" dirty="0"/>
              <a:t>chaleur </a:t>
            </a:r>
            <a:r>
              <a:rPr lang="fr-FR" sz="1800" dirty="0">
                <a:solidFill>
                  <a:srgbClr val="0000FF"/>
                </a:solidFill>
              </a:rPr>
              <a:t>au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……………….…………………………….………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..……………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to.the</a:t>
            </a:r>
            <a:r>
              <a:rPr lang="fr-FR" sz="1600" b="1" dirty="0" smtClean="0">
                <a:latin typeface="Bradley Hand ITC" pitchFamily="66" charset="0"/>
              </a:rPr>
              <a:t>…………….……………………………………………………………………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c’</a:t>
            </a:r>
            <a:r>
              <a:rPr lang="fr-FR" sz="1800" dirty="0"/>
              <a:t>est surtout </a:t>
            </a:r>
            <a:r>
              <a:rPr lang="fr-FR" sz="1800" dirty="0">
                <a:solidFill>
                  <a:srgbClr val="0000FF"/>
                </a:solidFill>
              </a:rPr>
              <a:t>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>
                <a:solidFill>
                  <a:srgbClr val="0000FF"/>
                </a:solidFill>
              </a:rPr>
              <a:t>du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Sud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que la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China,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it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 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that.the</a:t>
            </a:r>
            <a:r>
              <a:rPr lang="fr-FR" sz="1600" b="1" dirty="0" smtClean="0">
                <a:latin typeface="Bradley Hand ITC" pitchFamily="66" charset="0"/>
              </a:rPr>
              <a:t>…………………………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chien </a:t>
            </a:r>
            <a:r>
              <a:rPr lang="fr-FR" sz="1800" dirty="0" smtClean="0"/>
              <a:t>est </a:t>
            </a:r>
            <a:r>
              <a:rPr lang="fr-FR" sz="1800" dirty="0">
                <a:solidFill>
                  <a:srgbClr val="DD6909"/>
                </a:solidFill>
              </a:rPr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u="sng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u="sng" dirty="0" smtClean="0">
                <a:solidFill>
                  <a:srgbClr val="0000FF"/>
                </a:solidFill>
              </a:rPr>
              <a:t>n</a:t>
            </a:r>
            <a:r>
              <a:rPr lang="fr-FR" sz="1800" u="sng" dirty="0" smtClean="0"/>
              <a:t> </a:t>
            </a:r>
            <a:r>
              <a:rPr lang="fr-FR" sz="1800" u="sng" dirty="0">
                <a:solidFill>
                  <a:srgbClr val="DD6909"/>
                </a:solidFill>
              </a:rPr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ne</a:t>
            </a:r>
            <a:r>
              <a:rPr lang="fr-FR" sz="1800" dirty="0"/>
              <a:t> mangent </a:t>
            </a:r>
            <a:r>
              <a:rPr lang="fr-FR" sz="1800" dirty="0" smtClean="0">
                <a:solidFill>
                  <a:srgbClr val="0000FF"/>
                </a:solidFill>
              </a:rPr>
              <a:t>pas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……………………….……………………………………………………………………………………………………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la</a:t>
            </a:r>
            <a:r>
              <a:rPr lang="fr-FR" sz="1800" dirty="0" smtClean="0"/>
              <a:t>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DD6909"/>
                </a:solidFill>
              </a:rPr>
              <a:t>considéré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.the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as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……………………………………….…………………………………………………………………………………………..…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friendly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…animal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6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709613" y="1649413"/>
            <a:ext cx="7985125" cy="432426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fr-FR" i="1" dirty="0" err="1" smtClean="0"/>
              <a:t>Past</a:t>
            </a:r>
            <a:r>
              <a:rPr lang="fr-FR" i="1" dirty="0" smtClean="0"/>
              <a:t> </a:t>
            </a:r>
            <a:r>
              <a:rPr lang="fr-FR" i="1" dirty="0" err="1" smtClean="0"/>
              <a:t>participles</a:t>
            </a:r>
            <a:endParaRPr lang="fr-FR" i="1" dirty="0"/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DD6909"/>
                </a:solidFill>
              </a:rPr>
              <a:t>supposé</a:t>
            </a:r>
            <a:r>
              <a:rPr lang="fr-FR" dirty="0" smtClean="0"/>
              <a:t> </a:t>
            </a:r>
            <a:r>
              <a:rPr lang="fr-FR" i="1" dirty="0" smtClean="0">
                <a:latin typeface="Bookman Old Style" pitchFamily="18" charset="0"/>
              </a:rPr>
              <a:t>(</a:t>
            </a:r>
            <a:r>
              <a:rPr lang="fr-FR" dirty="0" smtClean="0">
                <a:latin typeface="Bookman Old Style" pitchFamily="18" charset="0"/>
              </a:rPr>
              <a:t>supposer</a:t>
            </a:r>
            <a:r>
              <a:rPr lang="fr-FR" i="1" dirty="0">
                <a:latin typeface="Bookman Old Style" pitchFamily="18" charset="0"/>
              </a:rPr>
              <a:t>)</a:t>
            </a:r>
            <a:r>
              <a:rPr lang="fr-FR" dirty="0"/>
              <a:t> = </a:t>
            </a:r>
            <a:r>
              <a:rPr lang="fr-FR" i="1" dirty="0" err="1" smtClean="0">
                <a:latin typeface="Bookman Old Style" pitchFamily="18" charset="0"/>
              </a:rPr>
              <a:t>suppos</a:t>
            </a:r>
            <a:r>
              <a:rPr lang="fr-FR" b="1" i="1" dirty="0" err="1" smtClean="0">
                <a:solidFill>
                  <a:srgbClr val="DD6909"/>
                </a:solidFill>
                <a:latin typeface="Bookman Old Style" pitchFamily="18" charset="0"/>
              </a:rPr>
              <a:t>ed</a:t>
            </a:r>
            <a:endParaRPr lang="fr-FR" b="1" i="1" dirty="0">
              <a:solidFill>
                <a:srgbClr val="DD6909"/>
              </a:solidFill>
              <a:latin typeface="Bookman Old Style" pitchFamily="18" charset="0"/>
            </a:endParaRPr>
          </a:p>
          <a:p>
            <a:pPr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DD6909"/>
                </a:solidFill>
              </a:rPr>
              <a:t>appréciée</a:t>
            </a:r>
            <a:r>
              <a:rPr lang="fr-FR" dirty="0" smtClean="0"/>
              <a:t> </a:t>
            </a:r>
            <a:r>
              <a:rPr lang="fr-FR" dirty="0"/>
              <a:t>n. </a:t>
            </a:r>
            <a:r>
              <a:rPr lang="fr-FR" dirty="0" smtClean="0"/>
              <a:t>(</a:t>
            </a:r>
            <a:r>
              <a:rPr lang="fr-FR" dirty="0" smtClean="0">
                <a:latin typeface="Bookman Old Style" pitchFamily="18" charset="0"/>
              </a:rPr>
              <a:t>apprécier</a:t>
            </a:r>
            <a:r>
              <a:rPr lang="fr-FR" dirty="0" smtClean="0"/>
              <a:t>) </a:t>
            </a:r>
            <a:r>
              <a:rPr lang="fr-FR" dirty="0"/>
              <a:t>= </a:t>
            </a:r>
            <a:r>
              <a:rPr lang="fr-FR" dirty="0" err="1" smtClean="0">
                <a:latin typeface="Bookman Old Style" pitchFamily="18" charset="0"/>
              </a:rPr>
              <a:t>appreciat</a:t>
            </a:r>
            <a:r>
              <a:rPr lang="fr-FR" b="1" i="1" dirty="0" err="1">
                <a:solidFill>
                  <a:srgbClr val="DD6909"/>
                </a:solidFill>
                <a:latin typeface="Bookman Old Style" pitchFamily="18" charset="0"/>
              </a:rPr>
              <a:t>ed</a:t>
            </a:r>
            <a:r>
              <a:rPr lang="fr-FR" dirty="0" smtClean="0">
                <a:latin typeface="Bookman Old Style" pitchFamily="18" charset="0"/>
              </a:rPr>
              <a:t> / </a:t>
            </a:r>
            <a:r>
              <a:rPr lang="fr-FR" dirty="0" err="1" smtClean="0">
                <a:latin typeface="Bookman Old Style" pitchFamily="18" charset="0"/>
              </a:rPr>
              <a:t>lik</a:t>
            </a:r>
            <a:r>
              <a:rPr lang="fr-FR" b="1" i="1" dirty="0" err="1">
                <a:solidFill>
                  <a:srgbClr val="DD6909"/>
                </a:solidFill>
                <a:latin typeface="Bookman Old Style" pitchFamily="18" charset="0"/>
              </a:rPr>
              <a:t>ed</a:t>
            </a:r>
            <a:endParaRPr lang="fr-FR" b="1" i="1" dirty="0">
              <a:solidFill>
                <a:srgbClr val="DD6909"/>
              </a:solidFill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DD6909"/>
                </a:solidFill>
              </a:rPr>
              <a:t>considéré</a:t>
            </a:r>
            <a:r>
              <a:rPr lang="fr-FR" dirty="0" smtClean="0"/>
              <a:t> comme</a:t>
            </a:r>
            <a:r>
              <a:rPr lang="fr-FR" i="1" dirty="0" smtClean="0">
                <a:latin typeface="Bookman Old Style" pitchFamily="18" charset="0"/>
              </a:rPr>
              <a:t> (</a:t>
            </a:r>
            <a:r>
              <a:rPr lang="fr-FR" dirty="0" smtClean="0">
                <a:latin typeface="Bookman Old Style" pitchFamily="18" charset="0"/>
              </a:rPr>
              <a:t>considérer</a:t>
            </a:r>
            <a:r>
              <a:rPr lang="fr-FR" i="1" dirty="0" smtClean="0">
                <a:latin typeface="Bookman Old Style" pitchFamily="18" charset="0"/>
              </a:rPr>
              <a:t>)</a:t>
            </a:r>
            <a:r>
              <a:rPr lang="fr-FR" dirty="0" smtClean="0"/>
              <a:t> </a:t>
            </a:r>
            <a:r>
              <a:rPr lang="fr-FR" dirty="0">
                <a:latin typeface="Bookman Old Style" pitchFamily="18" charset="0"/>
              </a:rPr>
              <a:t>= </a:t>
            </a:r>
            <a:r>
              <a:rPr lang="fr-FR" dirty="0" err="1" smtClean="0">
                <a:latin typeface="Bookman Old Style" pitchFamily="18" charset="0"/>
              </a:rPr>
              <a:t>consider</a:t>
            </a:r>
            <a:r>
              <a:rPr lang="fr-FR" b="1" i="1" dirty="0" err="1">
                <a:solidFill>
                  <a:srgbClr val="DD6909"/>
                </a:solidFill>
                <a:latin typeface="Bookman Old Style" pitchFamily="18" charset="0"/>
              </a:rPr>
              <a:t>ed</a:t>
            </a:r>
            <a:r>
              <a:rPr lang="fr-FR" dirty="0" smtClean="0">
                <a:latin typeface="Bookman Old Style" pitchFamily="18" charset="0"/>
              </a:rPr>
              <a:t> as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endParaRPr lang="fr-FR" b="1" dirty="0" smtClean="0">
              <a:solidFill>
                <a:srgbClr val="DD6909"/>
              </a:solidFill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DD6909"/>
                </a:solidFill>
              </a:rPr>
              <a:t>corps</a:t>
            </a:r>
            <a:r>
              <a:rPr lang="fr-FR" dirty="0" smtClean="0"/>
              <a:t>   </a:t>
            </a:r>
            <a:r>
              <a:rPr lang="fr-FR" dirty="0"/>
              <a:t>= </a:t>
            </a:r>
            <a:r>
              <a:rPr lang="fr-FR" dirty="0" smtClean="0">
                <a:latin typeface="Bookman Old Style" pitchFamily="18" charset="0"/>
              </a:rPr>
              <a:t>( &gt; English </a:t>
            </a:r>
            <a:r>
              <a:rPr lang="fr-FR" dirty="0" err="1">
                <a:latin typeface="Bookman Old Style" pitchFamily="18" charset="0"/>
              </a:rPr>
              <a:t>Corpse</a:t>
            </a:r>
            <a:r>
              <a:rPr lang="fr-FR" dirty="0">
                <a:latin typeface="Bookman Old Style" pitchFamily="18" charset="0"/>
              </a:rPr>
              <a:t>) body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DD6909"/>
                </a:solidFill>
              </a:rPr>
              <a:t>Sud</a:t>
            </a:r>
            <a:r>
              <a:rPr lang="fr-FR" dirty="0" smtClean="0"/>
              <a:t>   </a:t>
            </a:r>
            <a:r>
              <a:rPr lang="fr-FR" dirty="0"/>
              <a:t>= </a:t>
            </a:r>
            <a:r>
              <a:rPr lang="fr-FR" dirty="0" smtClean="0">
                <a:latin typeface="Bookman Old Style" pitchFamily="18" charset="0"/>
              </a:rPr>
              <a:t> </a:t>
            </a:r>
            <a:r>
              <a:rPr lang="en-GB" dirty="0" smtClean="0">
                <a:latin typeface="Bookman Old Style" pitchFamily="18" charset="0"/>
              </a:rPr>
              <a:t>&lt; </a:t>
            </a:r>
            <a:r>
              <a:rPr lang="fr-FR" dirty="0" smtClean="0">
                <a:latin typeface="Bookman Old Style" pitchFamily="18" charset="0"/>
              </a:rPr>
              <a:t>English South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endParaRPr lang="fr-FR" i="1" dirty="0" smtClean="0"/>
          </a:p>
          <a:p>
            <a:pPr algn="just" eaLnBrk="1" hangingPunct="1">
              <a:lnSpc>
                <a:spcPts val="3000"/>
              </a:lnSpc>
            </a:pPr>
            <a:r>
              <a:rPr lang="fr-FR" i="1" dirty="0" smtClean="0"/>
              <a:t>Connecteur </a:t>
            </a:r>
            <a:r>
              <a:rPr lang="fr-FR" i="1" dirty="0"/>
              <a:t>(opposition)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DD6909"/>
                </a:solidFill>
              </a:rPr>
              <a:t>En revanche</a:t>
            </a:r>
            <a:r>
              <a:rPr lang="fr-FR" b="1" dirty="0" smtClean="0">
                <a:solidFill>
                  <a:srgbClr val="2C4D76"/>
                </a:solidFill>
              </a:rPr>
              <a:t>   </a:t>
            </a:r>
            <a:r>
              <a:rPr lang="fr-FR" dirty="0" smtClean="0"/>
              <a:t>= </a:t>
            </a:r>
            <a:r>
              <a:rPr lang="fr-FR" dirty="0" smtClean="0">
                <a:latin typeface="Bookman Old Style" pitchFamily="18" charset="0"/>
              </a:rPr>
              <a:t>(in </a:t>
            </a:r>
            <a:r>
              <a:rPr lang="fr-FR" dirty="0" err="1" smtClean="0">
                <a:latin typeface="Bookman Old Style" pitchFamily="18" charset="0"/>
              </a:rPr>
              <a:t>revenge</a:t>
            </a:r>
            <a:r>
              <a:rPr lang="fr-FR" dirty="0" smtClean="0">
                <a:latin typeface="Bookman Old Style" pitchFamily="18" charset="0"/>
              </a:rPr>
              <a:t>) on </a:t>
            </a:r>
            <a:r>
              <a:rPr lang="fr-FR" dirty="0">
                <a:latin typeface="Bookman Old Style" pitchFamily="18" charset="0"/>
              </a:rPr>
              <a:t>the </a:t>
            </a:r>
            <a:r>
              <a:rPr lang="fr-FR" dirty="0" err="1">
                <a:latin typeface="Bookman Old Style" pitchFamily="18" charset="0"/>
              </a:rPr>
              <a:t>other</a:t>
            </a:r>
            <a:r>
              <a:rPr lang="fr-FR" dirty="0">
                <a:latin typeface="Bookman Old Style" pitchFamily="18" charset="0"/>
              </a:rPr>
              <a:t> hand  </a:t>
            </a:r>
            <a:r>
              <a:rPr lang="fr-FR" dirty="0" smtClean="0"/>
              <a:t>               </a:t>
            </a:r>
            <a:r>
              <a:rPr lang="fr-FR" i="1" dirty="0" smtClean="0">
                <a:latin typeface="Bookman Old Style" pitchFamily="18" charset="0"/>
              </a:rPr>
              <a:t> </a:t>
            </a:r>
            <a:endParaRPr lang="fr-FR" sz="2400" b="1" i="1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mangent-</a:t>
            </a:r>
            <a:r>
              <a:rPr lang="fr-FR" sz="1800" dirty="0" smtClean="0">
                <a:solidFill>
                  <a:srgbClr val="0000FF"/>
                </a:solidFill>
              </a:rPr>
              <a:t>ils</a:t>
            </a:r>
            <a:r>
              <a:rPr lang="fr-FR" sz="1800" dirty="0" smtClean="0"/>
              <a:t>   </a:t>
            </a:r>
            <a:r>
              <a:rPr lang="fr-FR" sz="1800" dirty="0" smtClean="0">
                <a:solidFill>
                  <a:srgbClr val="0000FF"/>
                </a:solidFill>
              </a:rPr>
              <a:t>du</a:t>
            </a:r>
            <a:r>
              <a:rPr lang="fr-FR" sz="1800" dirty="0" smtClean="0"/>
              <a:t>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they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some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>
                <a:solidFill>
                  <a:srgbClr val="0000FF"/>
                </a:solidFill>
              </a:rPr>
              <a:t>ans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plusieurs</a:t>
            </a:r>
            <a:r>
              <a:rPr lang="fr-FR" sz="1800" dirty="0"/>
              <a:t> pays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/>
              <a:t>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several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……..…………………………………………………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……….…………………………………………………………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culture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………………………………….………………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de</a:t>
            </a:r>
            <a:r>
              <a:rPr lang="fr-FR" sz="1800" dirty="0" smtClean="0"/>
              <a:t> </a:t>
            </a:r>
            <a:r>
              <a:rPr lang="fr-FR" sz="1800" dirty="0"/>
              <a:t>chien est </a:t>
            </a:r>
            <a:r>
              <a:rPr lang="fr-FR" sz="1800" dirty="0">
                <a:solidFill>
                  <a:srgbClr val="DD6909"/>
                </a:solidFill>
              </a:rPr>
              <a:t>supposé</a:t>
            </a:r>
            <a:r>
              <a:rPr lang="fr-FR" sz="1800" dirty="0"/>
              <a:t> apporter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et de la </a:t>
            </a:r>
            <a:r>
              <a:rPr lang="fr-FR" sz="1800" dirty="0"/>
              <a:t>chaleur </a:t>
            </a:r>
            <a:r>
              <a:rPr lang="fr-FR" sz="1800" dirty="0">
                <a:solidFill>
                  <a:srgbClr val="0000FF"/>
                </a:solidFill>
              </a:rPr>
              <a:t>au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……………….……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supposed</a:t>
            </a:r>
            <a:r>
              <a:rPr lang="fr-FR" sz="1600" b="1" dirty="0" smtClean="0">
                <a:latin typeface="Bradley Hand ITC" pitchFamily="66" charset="0"/>
              </a:rPr>
              <a:t>………….………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..……………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to.the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body</a:t>
            </a:r>
            <a:r>
              <a:rPr lang="fr-FR" sz="1600" b="1" dirty="0" smtClean="0">
                <a:latin typeface="Bradley Hand ITC" pitchFamily="66" charset="0"/>
              </a:rPr>
              <a:t>….…………………………………………………………………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smtClean="0">
                <a:latin typeface="Bradley Hand ITC" pitchFamily="66" charset="0"/>
              </a:rPr>
              <a:t>…………….…………………………………….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c’</a:t>
            </a:r>
            <a:r>
              <a:rPr lang="fr-FR" sz="1800" dirty="0"/>
              <a:t>est surtout </a:t>
            </a:r>
            <a:r>
              <a:rPr lang="fr-FR" sz="1800" dirty="0">
                <a:solidFill>
                  <a:srgbClr val="0000FF"/>
                </a:solidFill>
              </a:rPr>
              <a:t>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>
                <a:solidFill>
                  <a:srgbClr val="0000FF"/>
                </a:solidFill>
              </a:rPr>
              <a:t>du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Sud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que la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China,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it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 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south</a:t>
            </a:r>
            <a:r>
              <a:rPr lang="fr-FR" sz="1600" b="1" dirty="0" smtClean="0">
                <a:latin typeface="Bradley Hand ITC" pitchFamily="66" charset="0"/>
              </a:rPr>
              <a:t>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that.the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chien </a:t>
            </a:r>
            <a:r>
              <a:rPr lang="fr-FR" sz="1800" dirty="0" smtClean="0"/>
              <a:t>est </a:t>
            </a:r>
            <a:r>
              <a:rPr lang="fr-FR" sz="1800" dirty="0">
                <a:solidFill>
                  <a:srgbClr val="DD6909"/>
                </a:solidFill>
              </a:rPr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u="sng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u="sng" dirty="0" smtClean="0">
                <a:solidFill>
                  <a:srgbClr val="0000FF"/>
                </a:solidFill>
              </a:rPr>
              <a:t>n</a:t>
            </a:r>
            <a:r>
              <a:rPr lang="fr-FR" sz="1800" u="sng" dirty="0" smtClean="0"/>
              <a:t> </a:t>
            </a:r>
            <a:r>
              <a:rPr lang="fr-FR" sz="1800" u="sng" dirty="0">
                <a:solidFill>
                  <a:srgbClr val="DD6909"/>
                </a:solidFill>
              </a:rPr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ne</a:t>
            </a:r>
            <a:r>
              <a:rPr lang="fr-FR" sz="1800" dirty="0"/>
              <a:t> mangent </a:t>
            </a:r>
            <a:r>
              <a:rPr lang="fr-FR" sz="1800" dirty="0" smtClean="0">
                <a:solidFill>
                  <a:srgbClr val="0000FF"/>
                </a:solidFill>
              </a:rPr>
              <a:t>pas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.……………………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appreciated</a:t>
            </a:r>
            <a:r>
              <a:rPr lang="fr-FR" sz="1600" b="1" dirty="0" smtClean="0">
                <a:latin typeface="Bradley Hand ITC" pitchFamily="66" charset="0"/>
              </a:rPr>
              <a:t>…...…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revenge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,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……………………….……………………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On.the.other.hand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la</a:t>
            </a:r>
            <a:r>
              <a:rPr lang="fr-FR" sz="1800" dirty="0" smtClean="0"/>
              <a:t> </a:t>
            </a:r>
            <a:r>
              <a:rPr lang="fr-FR" sz="1800" dirty="0"/>
              <a:t>viande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DD6909"/>
                </a:solidFill>
              </a:rPr>
              <a:t>considéré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.the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considered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as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……………………………………….…………………………………………………………………………………………..…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friendly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…animal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5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Mots opaques</a:t>
            </a:r>
            <a:endParaRPr lang="en-US" sz="6000" b="1" dirty="0" smtClean="0">
              <a:solidFill>
                <a:srgbClr val="FF0000"/>
              </a:solidFill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3203575" y="3500438"/>
            <a:ext cx="5329238" cy="1657350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70C0"/>
                </a:solidFill>
              </a:rPr>
              <a:t>      </a:t>
            </a:r>
            <a:r>
              <a:rPr lang="fr-FR" sz="2800" b="1" smtClean="0">
                <a:solidFill>
                  <a:srgbClr val="FF0000"/>
                </a:solidFill>
              </a:rPr>
              <a:t>Red Light words</a:t>
            </a:r>
          </a:p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                (Stop)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  <p:pic>
        <p:nvPicPr>
          <p:cNvPr id="19461" name="Picture 2" descr="http://img.over-blog.com/211x234/0/51/50/01/piste-routiere/feu_rou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76475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>
                <a:solidFill>
                  <a:srgbClr val="FF0000"/>
                </a:solidFill>
              </a:rPr>
              <a:t>ourquoi  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FF0000"/>
                </a:solidFill>
              </a:rPr>
              <a:t>mangent</a:t>
            </a:r>
            <a:r>
              <a:rPr lang="fr-FR" sz="1800" dirty="0" smtClean="0"/>
              <a:t>-</a:t>
            </a:r>
            <a:r>
              <a:rPr lang="fr-FR" sz="1800" dirty="0" smtClean="0">
                <a:solidFill>
                  <a:srgbClr val="0000FF"/>
                </a:solidFill>
              </a:rPr>
              <a:t>ils</a:t>
            </a:r>
            <a:r>
              <a:rPr lang="fr-FR" sz="1800" dirty="0" smtClean="0"/>
              <a:t>   </a:t>
            </a:r>
            <a:r>
              <a:rPr lang="fr-FR" sz="1800" dirty="0" smtClean="0">
                <a:solidFill>
                  <a:srgbClr val="0000FF"/>
                </a:solidFill>
              </a:rPr>
              <a:t>du</a:t>
            </a:r>
            <a:r>
              <a:rPr lang="fr-FR" sz="1800" dirty="0" smtClean="0"/>
              <a:t>    </a:t>
            </a:r>
            <a:r>
              <a:rPr lang="fr-FR" sz="1800" dirty="0" smtClean="0">
                <a:solidFill>
                  <a:srgbClr val="FF0000"/>
                </a:solidFill>
              </a:rPr>
              <a:t>chien</a:t>
            </a:r>
            <a:r>
              <a:rPr lang="fr-FR" sz="1800" dirty="0">
                <a:solidFill>
                  <a:srgbClr val="FF0000"/>
                </a:solidFill>
              </a:rPr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………………………………..…………..…………….…………………………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they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  <a:ea typeface="+mn-ea"/>
                <a:cs typeface="+mn-cs"/>
              </a:rPr>
              <a:t>some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>
                <a:solidFill>
                  <a:srgbClr val="0000FF"/>
                </a:solidFill>
              </a:rPr>
              <a:t>ans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plusieurs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pays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FF0000"/>
                </a:solidFill>
              </a:rPr>
              <a:t>manger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>
                <a:solidFill>
                  <a:srgbClr val="FF0000"/>
                </a:solidFill>
              </a:rPr>
              <a:t>viande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smtClean="0"/>
              <a:t>     </a:t>
            </a:r>
            <a:r>
              <a:rPr lang="fr-FR" sz="1600" b="1" dirty="0" smtClean="0">
                <a:latin typeface="Bradley Hand ITC" pitchFamily="66" charset="0"/>
              </a:rPr>
              <a:t>…i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several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……..…………………………………………………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……….…………………………………………………………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culture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………………………………….………………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de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FF0000"/>
                </a:solidFill>
              </a:rPr>
              <a:t>chien</a:t>
            </a:r>
            <a:r>
              <a:rPr lang="fr-FR" sz="1800" dirty="0"/>
              <a:t> </a:t>
            </a:r>
            <a:r>
              <a:rPr lang="fr-FR" sz="1800" b="1" u="sng" dirty="0">
                <a:solidFill>
                  <a:srgbClr val="FF0000"/>
                </a:solidFill>
              </a:rPr>
              <a:t>est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supposé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apporter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et de la </a:t>
            </a:r>
            <a:r>
              <a:rPr lang="fr-FR" sz="1800" dirty="0">
                <a:solidFill>
                  <a:srgbClr val="FF0000"/>
                </a:solidFill>
              </a:rPr>
              <a:t>chaleur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au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……………….……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supposed</a:t>
            </a:r>
            <a:r>
              <a:rPr lang="fr-FR" sz="1600" b="1" dirty="0" smtClean="0">
                <a:latin typeface="Bradley Hand ITC" pitchFamily="66" charset="0"/>
              </a:rPr>
              <a:t>………….………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..……………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to.the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body</a:t>
            </a:r>
            <a:r>
              <a:rPr lang="fr-FR" sz="1600" b="1" dirty="0" smtClean="0">
                <a:latin typeface="Bradley Hand ITC" pitchFamily="66" charset="0"/>
              </a:rPr>
              <a:t>….…………………………………………………………………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smtClean="0">
                <a:latin typeface="Bradley Hand ITC" pitchFamily="66" charset="0"/>
              </a:rPr>
              <a:t>…………….…………………………………….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c’</a:t>
            </a:r>
            <a:r>
              <a:rPr lang="fr-FR" sz="1800" b="1" u="sng" dirty="0">
                <a:solidFill>
                  <a:srgbClr val="FF0000"/>
                </a:solidFill>
              </a:rPr>
              <a:t>est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surtout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>
                <a:solidFill>
                  <a:srgbClr val="0000FF"/>
                </a:solidFill>
              </a:rPr>
              <a:t>du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Sud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que la </a:t>
            </a:r>
            <a:r>
              <a:rPr lang="fr-FR" sz="1800" dirty="0">
                <a:solidFill>
                  <a:srgbClr val="FF0000"/>
                </a:solidFill>
              </a:rPr>
              <a:t>viande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………………………………………………….…………………………………..…………………………………….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China,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it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in 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south</a:t>
            </a:r>
            <a:r>
              <a:rPr lang="fr-FR" sz="1600" b="1" dirty="0" smtClean="0">
                <a:latin typeface="Bradley Hand ITC" pitchFamily="66" charset="0"/>
              </a:rPr>
              <a:t>….……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that.the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>
                <a:solidFill>
                  <a:srgbClr val="FF0000"/>
                </a:solidFill>
              </a:rPr>
              <a:t> chien </a:t>
            </a:r>
            <a:r>
              <a:rPr lang="fr-FR" sz="1800" b="1" u="sng" dirty="0" smtClean="0">
                <a:solidFill>
                  <a:srgbClr val="FF0000"/>
                </a:solidFill>
              </a:rPr>
              <a:t>est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>
                <a:solidFill>
                  <a:srgbClr val="DD6909"/>
                </a:solidFill>
              </a:rPr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u="sng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u="sng" dirty="0" smtClean="0">
                <a:solidFill>
                  <a:srgbClr val="0000FF"/>
                </a:solidFill>
              </a:rPr>
              <a:t>n</a:t>
            </a:r>
            <a:r>
              <a:rPr lang="fr-FR" sz="1800" u="sng" dirty="0" smtClean="0"/>
              <a:t> </a:t>
            </a:r>
            <a:r>
              <a:rPr lang="fr-FR" sz="1800" u="sng" dirty="0">
                <a:solidFill>
                  <a:srgbClr val="DD6909"/>
                </a:solidFill>
              </a:rPr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ne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mangent</a:t>
            </a:r>
            <a:r>
              <a:rPr lang="fr-FR" sz="1800" dirty="0"/>
              <a:t> </a:t>
            </a:r>
            <a:r>
              <a:rPr lang="fr-FR" sz="1800" dirty="0" smtClean="0">
                <a:solidFill>
                  <a:srgbClr val="0000FF"/>
                </a:solidFill>
              </a:rPr>
              <a:t>pas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.……………………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appreciated</a:t>
            </a:r>
            <a:r>
              <a:rPr lang="fr-FR" sz="1600" b="1" dirty="0" smtClean="0">
                <a:latin typeface="Bradley Hand ITC" pitchFamily="66" charset="0"/>
              </a:rPr>
              <a:t>…...…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revenge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,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……………………….……………………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On.the.other.hand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la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FF0000"/>
                </a:solidFill>
              </a:rPr>
              <a:t>viande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 smtClean="0">
                <a:solidFill>
                  <a:srgbClr val="FF0000"/>
                </a:solidFill>
              </a:rPr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DD6909"/>
                </a:solidFill>
              </a:rPr>
              <a:t>considéré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.the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…………………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considered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as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……………………………………….…………………………………………………………………………………………..…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friendly</a:t>
            </a:r>
            <a:r>
              <a:rPr lang="fr-FR" sz="1600" b="1" dirty="0" smtClean="0">
                <a:solidFill>
                  <a:srgbClr val="007E39"/>
                </a:solidFill>
                <a:latin typeface="Bradley Hand ITC" pitchFamily="66" charset="0"/>
              </a:rPr>
              <a:t>…animal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3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Objectifs</a:t>
            </a:r>
            <a:endParaRPr lang="en-US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2700338" y="1196752"/>
            <a:ext cx="5903912" cy="5400600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latin typeface="Arial Rounded MT Bold"/>
              </a:rPr>
              <a:t>    In this lesson students will learn: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8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     </a:t>
            </a: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S</a:t>
            </a:r>
            <a:r>
              <a:rPr lang="en-GB" sz="2000" b="1" dirty="0" smtClean="0">
                <a:solidFill>
                  <a:schemeClr val="accent1"/>
                </a:solidFill>
                <a:latin typeface="Arial Rounded MT Bold"/>
              </a:rPr>
              <a:t>K</a:t>
            </a: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ILL</a:t>
            </a: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:</a:t>
            </a:r>
            <a:r>
              <a:rPr lang="en-GB" sz="2000" dirty="0" smtClean="0">
                <a:latin typeface="Arial Rounded MT Bold"/>
              </a:rPr>
              <a:t> 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latin typeface="Arial Rounded MT Bold"/>
              </a:rPr>
              <a:t>Look  for English </a:t>
            </a: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COGNATES</a:t>
            </a:r>
          </a:p>
          <a:p>
            <a:pPr marL="342900" lvl="1" indent="-342900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latin typeface="Arial Rounded MT Bold"/>
              </a:rPr>
              <a:t>        Look  for  </a:t>
            </a: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 CONNECTORS</a:t>
            </a:r>
          </a:p>
          <a:p>
            <a:pPr marL="342900" lvl="1" indent="-342900" eaLnBrk="1" hangingPunct="1">
              <a:buFont typeface="Arial" pitchFamily="34" charset="0"/>
              <a:buNone/>
              <a:defRPr/>
            </a:pPr>
            <a:endParaRPr lang="en-GB" sz="16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     </a:t>
            </a: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LANGUAGE</a:t>
            </a: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: 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EXPRESSION         </a:t>
            </a:r>
            <a:r>
              <a:rPr lang="en-GB" sz="1600" dirty="0" err="1" smtClean="0">
                <a:latin typeface="Arial Rounded MT Bold"/>
              </a:rPr>
              <a:t>C’est</a:t>
            </a:r>
            <a:r>
              <a:rPr lang="en-GB" sz="1600" dirty="0" smtClean="0">
                <a:latin typeface="Arial Rounded MT Bold"/>
              </a:rPr>
              <a:t>…..</a:t>
            </a:r>
            <a:r>
              <a:rPr lang="en-GB" sz="1600" dirty="0" err="1" smtClean="0">
                <a:latin typeface="Arial Rounded MT Bold"/>
              </a:rPr>
              <a:t>que</a:t>
            </a:r>
            <a:endParaRPr lang="en-GB" sz="1600" dirty="0" smtClean="0">
              <a:latin typeface="Arial Rounded MT Bold"/>
            </a:endParaRPr>
          </a:p>
          <a:p>
            <a:pPr lvl="1" eaLnBrk="1" hangingPunct="1"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DETERMINERS</a:t>
            </a:r>
            <a:r>
              <a:rPr lang="en-GB" sz="2000" dirty="0" smtClean="0">
                <a:solidFill>
                  <a:schemeClr val="accent1"/>
                </a:solidFill>
                <a:latin typeface="Arial Rounded MT Bold"/>
              </a:rPr>
              <a:t>      </a:t>
            </a:r>
            <a:r>
              <a:rPr lang="en-GB" sz="1600" dirty="0" smtClean="0">
                <a:latin typeface="Arial Rounded MT Bold"/>
              </a:rPr>
              <a:t>de la / </a:t>
            </a:r>
            <a:r>
              <a:rPr lang="en-GB" sz="1600" dirty="0" err="1" smtClean="0">
                <a:latin typeface="Arial Rounded MT Bold"/>
              </a:rPr>
              <a:t>plusieurs</a:t>
            </a:r>
            <a:r>
              <a:rPr lang="en-GB" sz="1600" dirty="0" smtClean="0">
                <a:latin typeface="Arial Rounded MT Bold"/>
              </a:rPr>
              <a:t> </a:t>
            </a:r>
          </a:p>
          <a:p>
            <a:pPr lvl="1" eaLnBrk="1" hangingPunct="1"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2 in 1 PREP +ART</a:t>
            </a:r>
            <a:r>
              <a:rPr lang="en-GB" sz="2000" dirty="0" smtClean="0">
                <a:solidFill>
                  <a:schemeClr val="accent1"/>
                </a:solidFill>
                <a:latin typeface="Arial Rounded MT Bold"/>
              </a:rPr>
              <a:t> </a:t>
            </a:r>
            <a:r>
              <a:rPr lang="en-GB" sz="1600" i="1" dirty="0" smtClean="0">
                <a:latin typeface="Arial Rounded MT Bold"/>
              </a:rPr>
              <a:t>   </a:t>
            </a:r>
            <a:r>
              <a:rPr lang="en-GB" sz="1600" dirty="0" smtClean="0">
                <a:latin typeface="Arial Rounded MT Bold"/>
              </a:rPr>
              <a:t>au / du</a:t>
            </a:r>
            <a:endParaRPr lang="en-GB" sz="1600" dirty="0" smtClean="0">
              <a:latin typeface="Arial Rounded MT Bold"/>
            </a:endParaRPr>
          </a:p>
          <a:p>
            <a:pPr lvl="1" eaLnBrk="1" hangingPunct="1"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PAST PARTICIPLES </a:t>
            </a:r>
            <a:r>
              <a:rPr lang="en-GB" sz="1600" i="1" dirty="0" smtClean="0">
                <a:latin typeface="Arial Rounded MT Bold"/>
              </a:rPr>
              <a:t>used as adjectives or nouns</a:t>
            </a:r>
          </a:p>
          <a:p>
            <a:pPr lvl="1" eaLnBrk="1" hangingPunct="1"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3D6AA1"/>
              </a:solidFill>
              <a:latin typeface="Arial Rounded MT Bold"/>
            </a:endParaRP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2000" b="1" dirty="0" smtClean="0">
                <a:solidFill>
                  <a:srgbClr val="3D6AA1"/>
                </a:solidFill>
                <a:latin typeface="Arial Rounded MT Bold"/>
              </a:rPr>
              <a:t>VOCAB</a:t>
            </a:r>
            <a:r>
              <a:rPr lang="en-GB" sz="800" dirty="0" smtClean="0">
                <a:solidFill>
                  <a:srgbClr val="3D6AA1"/>
                </a:solidFill>
                <a:latin typeface="Arial Rounded MT Bold"/>
              </a:rPr>
              <a:t>: </a:t>
            </a: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FOOD      </a:t>
            </a:r>
            <a:r>
              <a:rPr lang="en-GB" sz="1600" dirty="0" err="1" smtClean="0">
                <a:latin typeface="Arial Rounded MT Bold"/>
              </a:rPr>
              <a:t>viande</a:t>
            </a:r>
            <a:r>
              <a:rPr lang="en-GB" sz="1600" dirty="0" smtClean="0">
                <a:latin typeface="Arial Rounded MT Bold"/>
              </a:rPr>
              <a:t> / manger / </a:t>
            </a:r>
            <a:r>
              <a:rPr lang="en-GB" sz="1600" dirty="0" err="1" smtClean="0">
                <a:latin typeface="Arial Rounded MT Bold"/>
              </a:rPr>
              <a:t>chien</a:t>
            </a:r>
            <a:r>
              <a:rPr lang="en-GB" sz="1600" dirty="0" smtClean="0">
                <a:latin typeface="Arial Rounded MT Bold"/>
              </a:rPr>
              <a:t> / lapin / animal / corps </a:t>
            </a:r>
            <a:endParaRPr lang="en-GB" sz="1600" dirty="0">
              <a:latin typeface="Arial Rounded MT Bold"/>
            </a:endParaRPr>
          </a:p>
          <a:p>
            <a:pPr lvl="1" eaLnBrk="1" hangingPunct="1"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BODY       </a:t>
            </a:r>
            <a:r>
              <a:rPr lang="en-GB" sz="1600" dirty="0" smtClean="0">
                <a:latin typeface="Arial Rounded MT Bold"/>
              </a:rPr>
              <a:t>corps / force / </a:t>
            </a:r>
            <a:r>
              <a:rPr lang="en-GB" sz="1600" dirty="0" err="1" smtClean="0">
                <a:latin typeface="Arial Rounded MT Bold"/>
              </a:rPr>
              <a:t>chaleur</a:t>
            </a:r>
            <a:r>
              <a:rPr lang="en-GB" sz="1600" dirty="0" smtClean="0">
                <a:latin typeface="Arial Rounded MT Bold"/>
              </a:rPr>
              <a:t> </a:t>
            </a:r>
            <a:endParaRPr lang="en-GB" sz="1600" dirty="0" smtClean="0">
              <a:latin typeface="Arial Rounded MT Bold"/>
            </a:endParaRPr>
          </a:p>
          <a:p>
            <a:pPr lvl="1" eaLnBrk="1" hangingPunct="1"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schemeClr val="accent1"/>
                </a:solidFill>
                <a:latin typeface="Arial Rounded MT Bold"/>
              </a:rPr>
              <a:t>PLACES    </a:t>
            </a:r>
            <a:r>
              <a:rPr lang="en-GB" sz="1600" dirty="0" smtClean="0">
                <a:latin typeface="Arial Rounded MT Bold"/>
              </a:rPr>
              <a:t>pays / province / </a:t>
            </a:r>
            <a:r>
              <a:rPr lang="en-GB" sz="1600" dirty="0" err="1" smtClean="0">
                <a:latin typeface="Arial Rounded MT Bold"/>
              </a:rPr>
              <a:t>Sud</a:t>
            </a:r>
            <a:r>
              <a:rPr lang="en-GB" sz="1600" dirty="0" smtClean="0">
                <a:latin typeface="Arial Rounded MT Bold"/>
              </a:rPr>
              <a:t> / </a:t>
            </a:r>
            <a:r>
              <a:rPr lang="en-GB" sz="1600" dirty="0" err="1" smtClean="0">
                <a:latin typeface="Arial Rounded MT Bold"/>
              </a:rPr>
              <a:t>Chinois</a:t>
            </a:r>
            <a:r>
              <a:rPr lang="en-GB" sz="1600" dirty="0" smtClean="0">
                <a:latin typeface="Arial Rounded MT Bold"/>
              </a:rPr>
              <a:t> / culture</a:t>
            </a:r>
            <a:endParaRPr lang="en-GB" sz="1600" dirty="0">
              <a:latin typeface="Arial Rounded MT Bold"/>
            </a:endParaRPr>
          </a:p>
          <a:p>
            <a:pPr lvl="1" eaLnBrk="1" hangingPunct="1">
              <a:buFont typeface="Arial" pitchFamily="34" charset="0"/>
              <a:buNone/>
              <a:defRPr/>
            </a:pPr>
            <a:endParaRPr lang="en-GB" sz="800" dirty="0" smtClean="0">
              <a:solidFill>
                <a:srgbClr val="3D6AA1"/>
              </a:solidFill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GB" sz="8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GB" sz="800" dirty="0" smtClean="0">
              <a:latin typeface="Arial Rounded MT Bold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srgbClr val="3D6AA1"/>
                </a:solidFill>
                <a:latin typeface="Arial Rounded MT Bold"/>
              </a:rPr>
              <a:t>     </a:t>
            </a:r>
            <a:endParaRPr lang="en-US" sz="1600" dirty="0" smtClean="0">
              <a:latin typeface="Arial Rounded MT Bold"/>
            </a:endParaRPr>
          </a:p>
        </p:txBody>
      </p:sp>
      <p:pic>
        <p:nvPicPr>
          <p:cNvPr id="3077" name="Picture 4" descr="http://t0.gstatic.com/images?q=tbn:ANd9GcRNopDfXAsQPMJ8RbA_Z1bqzYqd_AisKyeg9ML4vPDlBIlOsmut5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3" y="129381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611560" y="1074509"/>
            <a:ext cx="7985125" cy="470898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viande</a:t>
            </a:r>
            <a:r>
              <a:rPr lang="fr-FR" dirty="0" smtClean="0"/>
              <a:t> </a:t>
            </a:r>
            <a:r>
              <a:rPr lang="fr-FR" i="1" dirty="0" smtClean="0">
                <a:latin typeface="Bookman Old Style" pitchFamily="18" charset="0"/>
              </a:rPr>
              <a:t> n. </a:t>
            </a:r>
            <a:r>
              <a:rPr lang="fr-FR" dirty="0" smtClean="0"/>
              <a:t>= </a:t>
            </a:r>
            <a:r>
              <a:rPr lang="fr-FR" i="1" dirty="0" err="1" smtClean="0">
                <a:latin typeface="Bookman Old Style" pitchFamily="18" charset="0"/>
              </a:rPr>
              <a:t>meat</a:t>
            </a:r>
            <a:endParaRPr lang="fr-FR" i="1" dirty="0">
              <a:latin typeface="Bookman Old Style" pitchFamily="18" charset="0"/>
            </a:endParaRPr>
          </a:p>
          <a:p>
            <a:pPr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chien</a:t>
            </a:r>
            <a:r>
              <a:rPr lang="fr-FR" dirty="0" smtClean="0"/>
              <a:t> </a:t>
            </a:r>
            <a:r>
              <a:rPr lang="fr-FR" i="1" dirty="0">
                <a:latin typeface="Bookman Old Style" pitchFamily="18" charset="0"/>
              </a:rPr>
              <a:t>n.</a:t>
            </a:r>
            <a:r>
              <a:rPr lang="fr-FR" dirty="0"/>
              <a:t> </a:t>
            </a:r>
            <a:r>
              <a:rPr lang="fr-FR" dirty="0" smtClean="0"/>
              <a:t> = </a:t>
            </a:r>
            <a:r>
              <a:rPr lang="fr-FR" dirty="0" smtClean="0">
                <a:latin typeface="Bookman Old Style" pitchFamily="18" charset="0"/>
              </a:rPr>
              <a:t>dog</a:t>
            </a:r>
            <a:endParaRPr lang="fr-FR" dirty="0"/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lapin</a:t>
            </a:r>
            <a:r>
              <a:rPr lang="fr-FR" dirty="0" smtClean="0"/>
              <a:t> </a:t>
            </a:r>
            <a:r>
              <a:rPr lang="fr-FR" i="1" dirty="0">
                <a:latin typeface="Bookman Old Style" pitchFamily="18" charset="0"/>
              </a:rPr>
              <a:t>n.</a:t>
            </a:r>
            <a:r>
              <a:rPr lang="fr-FR" dirty="0" smtClean="0"/>
              <a:t>  </a:t>
            </a:r>
            <a:r>
              <a:rPr lang="fr-FR" dirty="0">
                <a:latin typeface="Bookman Old Style" pitchFamily="18" charset="0"/>
              </a:rPr>
              <a:t>= </a:t>
            </a:r>
            <a:r>
              <a:rPr lang="fr-FR" dirty="0" err="1" smtClean="0">
                <a:latin typeface="Bookman Old Style" pitchFamily="18" charset="0"/>
              </a:rPr>
              <a:t>rabbit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pays</a:t>
            </a:r>
            <a:r>
              <a:rPr lang="fr-FR" dirty="0" smtClean="0"/>
              <a:t> </a:t>
            </a:r>
            <a:r>
              <a:rPr lang="fr-FR" i="1" dirty="0">
                <a:latin typeface="Bookman Old Style" pitchFamily="18" charset="0"/>
              </a:rPr>
              <a:t>n.</a:t>
            </a:r>
            <a:r>
              <a:rPr lang="fr-FR" dirty="0"/>
              <a:t>  </a:t>
            </a:r>
            <a:r>
              <a:rPr lang="fr-FR" dirty="0">
                <a:latin typeface="Bookman Old Style" pitchFamily="18" charset="0"/>
              </a:rPr>
              <a:t>= </a:t>
            </a:r>
            <a:r>
              <a:rPr lang="fr-FR" dirty="0" smtClean="0">
                <a:latin typeface="Bookman Old Style" pitchFamily="18" charset="0"/>
              </a:rPr>
              <a:t>land/country (Eng. </a:t>
            </a:r>
            <a:r>
              <a:rPr lang="fr-FR" dirty="0" err="1" smtClean="0">
                <a:latin typeface="Bookman Old Style" pitchFamily="18" charset="0"/>
              </a:rPr>
              <a:t>peasant</a:t>
            </a:r>
            <a:r>
              <a:rPr lang="fr-FR" dirty="0" smtClean="0">
                <a:latin typeface="Bookman Old Style" pitchFamily="18" charset="0"/>
              </a:rPr>
              <a:t> = people </a:t>
            </a:r>
            <a:r>
              <a:rPr lang="fr-FR" dirty="0" err="1" smtClean="0">
                <a:latin typeface="Bookman Old Style" pitchFamily="18" charset="0"/>
              </a:rPr>
              <a:t>who</a:t>
            </a:r>
            <a:r>
              <a:rPr lang="fr-FR" dirty="0" smtClean="0">
                <a:latin typeface="Bookman Old Style" pitchFamily="18" charset="0"/>
              </a:rPr>
              <a:t> </a:t>
            </a:r>
            <a:r>
              <a:rPr lang="fr-FR" dirty="0" err="1" smtClean="0">
                <a:latin typeface="Bookman Old Style" pitchFamily="18" charset="0"/>
              </a:rPr>
              <a:t>work</a:t>
            </a:r>
            <a:r>
              <a:rPr lang="fr-FR" dirty="0" smtClean="0">
                <a:latin typeface="Bookman Old Style" pitchFamily="18" charset="0"/>
              </a:rPr>
              <a:t> the land)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chaleur</a:t>
            </a:r>
            <a:r>
              <a:rPr lang="fr-FR" dirty="0" smtClean="0"/>
              <a:t> </a:t>
            </a:r>
            <a:r>
              <a:rPr lang="fr-FR" i="1" dirty="0">
                <a:latin typeface="Bookman Old Style" pitchFamily="18" charset="0"/>
              </a:rPr>
              <a:t>n.</a:t>
            </a:r>
            <a:r>
              <a:rPr lang="fr-FR" dirty="0"/>
              <a:t>  </a:t>
            </a:r>
            <a:r>
              <a:rPr lang="fr-FR" dirty="0">
                <a:latin typeface="Bookman Old Style" pitchFamily="18" charset="0"/>
              </a:rPr>
              <a:t>= </a:t>
            </a:r>
            <a:r>
              <a:rPr lang="fr-FR" dirty="0" err="1" smtClean="0">
                <a:latin typeface="Bookman Old Style" pitchFamily="18" charset="0"/>
              </a:rPr>
              <a:t>heat</a:t>
            </a:r>
            <a:r>
              <a:rPr lang="fr-FR" dirty="0" smtClean="0">
                <a:latin typeface="Bookman Old Style" pitchFamily="18" charset="0"/>
              </a:rPr>
              <a:t> (Eng. calories)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endParaRPr lang="fr-FR" b="1" dirty="0" smtClean="0">
              <a:solidFill>
                <a:srgbClr val="DD6909"/>
              </a:solidFill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manger</a:t>
            </a:r>
            <a:r>
              <a:rPr lang="fr-FR" dirty="0" smtClean="0"/>
              <a:t> </a:t>
            </a:r>
            <a:r>
              <a:rPr lang="fr-FR" i="1" dirty="0" smtClean="0">
                <a:latin typeface="Bookman Old Style" pitchFamily="18" charset="0"/>
              </a:rPr>
              <a:t>vb.</a:t>
            </a:r>
            <a:r>
              <a:rPr lang="fr-FR" dirty="0" smtClean="0"/>
              <a:t>  </a:t>
            </a:r>
            <a:r>
              <a:rPr lang="fr-FR" dirty="0"/>
              <a:t>= </a:t>
            </a:r>
            <a:r>
              <a:rPr lang="fr-FR" dirty="0" smtClean="0">
                <a:latin typeface="Bookman Old Style" pitchFamily="18" charset="0"/>
              </a:rPr>
              <a:t>( &gt; Eng. </a:t>
            </a:r>
            <a:r>
              <a:rPr lang="fr-FR" dirty="0">
                <a:latin typeface="Bookman Old Style" pitchFamily="18" charset="0"/>
              </a:rPr>
              <a:t>m</a:t>
            </a:r>
            <a:r>
              <a:rPr lang="fr-FR" dirty="0" smtClean="0">
                <a:latin typeface="Bookman Old Style" pitchFamily="18" charset="0"/>
              </a:rPr>
              <a:t>anger n.) to </a:t>
            </a:r>
            <a:r>
              <a:rPr lang="fr-FR" dirty="0" err="1" smtClean="0">
                <a:latin typeface="Bookman Old Style" pitchFamily="18" charset="0"/>
              </a:rPr>
              <a:t>eat</a:t>
            </a:r>
            <a:r>
              <a:rPr lang="fr-FR" dirty="0" smtClean="0">
                <a:latin typeface="Bookman Old Style" pitchFamily="18" charset="0"/>
              </a:rPr>
              <a:t>  </a:t>
            </a:r>
            <a:r>
              <a:rPr lang="fr-FR" b="1" dirty="0" smtClean="0">
                <a:solidFill>
                  <a:srgbClr val="DD6909"/>
                </a:solidFill>
              </a:rPr>
              <a:t>Les chinois mangent</a:t>
            </a:r>
            <a:r>
              <a:rPr lang="fr-FR" dirty="0" smtClean="0"/>
              <a:t>   </a:t>
            </a:r>
            <a:r>
              <a:rPr lang="en-GB" dirty="0" smtClean="0"/>
              <a:t> 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apporter</a:t>
            </a:r>
            <a:r>
              <a:rPr lang="fr-FR" dirty="0" smtClean="0"/>
              <a:t> </a:t>
            </a:r>
            <a:r>
              <a:rPr lang="fr-FR" i="1" dirty="0">
                <a:latin typeface="Bookman Old Style" pitchFamily="18" charset="0"/>
              </a:rPr>
              <a:t>vb.</a:t>
            </a:r>
            <a:r>
              <a:rPr lang="fr-FR" dirty="0" smtClean="0"/>
              <a:t>  </a:t>
            </a:r>
            <a:r>
              <a:rPr lang="fr-FR" dirty="0"/>
              <a:t>= </a:t>
            </a:r>
            <a:r>
              <a:rPr lang="fr-FR" dirty="0">
                <a:latin typeface="Bookman Old Style" pitchFamily="18" charset="0"/>
              </a:rPr>
              <a:t>( &gt; </a:t>
            </a:r>
            <a:r>
              <a:rPr lang="fr-FR" dirty="0" smtClean="0">
                <a:latin typeface="Bookman Old Style" pitchFamily="18" charset="0"/>
              </a:rPr>
              <a:t>ab- + porter) to </a:t>
            </a:r>
            <a:r>
              <a:rPr lang="fr-FR" dirty="0" err="1" smtClean="0">
                <a:latin typeface="Bookman Old Style" pitchFamily="18" charset="0"/>
              </a:rPr>
              <a:t>bring</a:t>
            </a:r>
            <a:r>
              <a:rPr lang="fr-FR" dirty="0" smtClean="0">
                <a:latin typeface="Bookman Old Style" pitchFamily="18" charset="0"/>
              </a:rPr>
              <a:t> </a:t>
            </a:r>
            <a:r>
              <a:rPr lang="fr-FR" dirty="0" err="1" smtClean="0">
                <a:latin typeface="Bookman Old Style" pitchFamily="18" charset="0"/>
              </a:rPr>
              <a:t>along</a:t>
            </a:r>
            <a:endParaRPr lang="fr-FR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endParaRPr lang="fr-FR" i="1" dirty="0" smtClean="0"/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Pourquoi ?  </a:t>
            </a:r>
            <a:r>
              <a:rPr lang="fr-FR" dirty="0" smtClean="0"/>
              <a:t>= </a:t>
            </a:r>
            <a:r>
              <a:rPr lang="fr-FR" dirty="0" smtClean="0">
                <a:latin typeface="Bookman Old Style" pitchFamily="18" charset="0"/>
              </a:rPr>
              <a:t>(pour + quoi?) for </a:t>
            </a:r>
            <a:r>
              <a:rPr lang="fr-FR" dirty="0" err="1" smtClean="0">
                <a:latin typeface="Bookman Old Style" pitchFamily="18" charset="0"/>
              </a:rPr>
              <a:t>what</a:t>
            </a:r>
            <a:r>
              <a:rPr lang="fr-FR" dirty="0" smtClean="0">
                <a:latin typeface="Bookman Old Style" pitchFamily="18" charset="0"/>
              </a:rPr>
              <a:t> </a:t>
            </a:r>
            <a:r>
              <a:rPr lang="fr-FR" dirty="0" err="1" smtClean="0">
                <a:latin typeface="Bookman Old Style" pitchFamily="18" charset="0"/>
              </a:rPr>
              <a:t>reason</a:t>
            </a:r>
            <a:r>
              <a:rPr lang="fr-FR" dirty="0" smtClean="0">
                <a:latin typeface="Bookman Old Style" pitchFamily="18" charset="0"/>
              </a:rPr>
              <a:t>? / </a:t>
            </a:r>
            <a:r>
              <a:rPr lang="fr-FR" dirty="0" err="1" smtClean="0">
                <a:latin typeface="Bookman Old Style" pitchFamily="18" charset="0"/>
              </a:rPr>
              <a:t>why</a:t>
            </a:r>
            <a:r>
              <a:rPr lang="fr-FR" dirty="0" smtClean="0">
                <a:latin typeface="Bookman Old Style" pitchFamily="18" charset="0"/>
              </a:rPr>
              <a:t>?</a:t>
            </a:r>
          </a:p>
          <a:p>
            <a:pPr algn="just" eaLnBrk="1" hangingPunct="1">
              <a:lnSpc>
                <a:spcPts val="3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surtout  </a:t>
            </a:r>
            <a:r>
              <a:rPr lang="fr-FR" dirty="0"/>
              <a:t>= </a:t>
            </a:r>
            <a:r>
              <a:rPr lang="fr-FR" dirty="0" smtClean="0">
                <a:latin typeface="Bookman Old Style" pitchFamily="18" charset="0"/>
              </a:rPr>
              <a:t>(sur </a:t>
            </a:r>
            <a:r>
              <a:rPr lang="fr-FR" dirty="0">
                <a:latin typeface="Bookman Old Style" pitchFamily="18" charset="0"/>
              </a:rPr>
              <a:t>+ </a:t>
            </a:r>
            <a:r>
              <a:rPr lang="fr-FR" dirty="0" smtClean="0">
                <a:latin typeface="Bookman Old Style" pitchFamily="18" charset="0"/>
              </a:rPr>
              <a:t>tout) </a:t>
            </a:r>
            <a:r>
              <a:rPr lang="fr-FR" dirty="0" err="1" smtClean="0">
                <a:latin typeface="Bookman Old Style" pitchFamily="18" charset="0"/>
              </a:rPr>
              <a:t>above</a:t>
            </a:r>
            <a:r>
              <a:rPr lang="fr-FR" dirty="0" smtClean="0">
                <a:latin typeface="Bookman Old Style" pitchFamily="18" charset="0"/>
              </a:rPr>
              <a:t> all/ </a:t>
            </a:r>
            <a:r>
              <a:rPr lang="fr-FR" dirty="0" err="1" smtClean="0">
                <a:latin typeface="Bookman Old Style" pitchFamily="18" charset="0"/>
              </a:rPr>
              <a:t>especially</a:t>
            </a:r>
            <a:r>
              <a:rPr lang="fr-FR" dirty="0" smtClean="0">
                <a:latin typeface="Bookman Old Style" pitchFamily="18" charset="0"/>
              </a:rPr>
              <a:t> / </a:t>
            </a:r>
            <a:r>
              <a:rPr lang="fr-FR" dirty="0" err="1" smtClean="0">
                <a:latin typeface="Bookman Old Style" pitchFamily="18" charset="0"/>
              </a:rPr>
              <a:t>mostly</a:t>
            </a:r>
            <a:endParaRPr lang="fr-FR" sz="2400" b="1" i="1" dirty="0">
              <a:latin typeface="Bookman Old Style" pitchFamily="18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9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>
                <a:solidFill>
                  <a:srgbClr val="FF0000"/>
                </a:solidFill>
              </a:rPr>
              <a:t>ourquoi  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FF0000"/>
                </a:solidFill>
              </a:rPr>
              <a:t>mangent</a:t>
            </a:r>
            <a:r>
              <a:rPr lang="fr-FR" sz="1800" dirty="0" smtClean="0"/>
              <a:t>-</a:t>
            </a:r>
            <a:r>
              <a:rPr lang="fr-FR" sz="1800" dirty="0" smtClean="0">
                <a:solidFill>
                  <a:srgbClr val="0000FF"/>
                </a:solidFill>
              </a:rPr>
              <a:t>ils</a:t>
            </a:r>
            <a:r>
              <a:rPr lang="fr-FR" sz="1800" dirty="0" smtClean="0"/>
              <a:t>   </a:t>
            </a:r>
            <a:r>
              <a:rPr lang="fr-FR" sz="1800" dirty="0" smtClean="0">
                <a:solidFill>
                  <a:srgbClr val="0000FF"/>
                </a:solidFill>
              </a:rPr>
              <a:t>du</a:t>
            </a:r>
            <a:r>
              <a:rPr lang="fr-FR" sz="1800" dirty="0" smtClean="0"/>
              <a:t>    </a:t>
            </a:r>
            <a:r>
              <a:rPr lang="fr-FR" sz="1800" dirty="0" smtClean="0">
                <a:solidFill>
                  <a:srgbClr val="FF0000"/>
                </a:solidFill>
              </a:rPr>
              <a:t>chien</a:t>
            </a:r>
            <a:r>
              <a:rPr lang="fr-FR" sz="1800" dirty="0">
                <a:solidFill>
                  <a:srgbClr val="FF0000"/>
                </a:solidFill>
              </a:rPr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  <a:ea typeface="+mn-ea"/>
                <a:cs typeface="+mn-cs"/>
              </a:rPr>
              <a:t>why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 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 err="1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>
                <a:solidFill>
                  <a:srgbClr val="007E39"/>
                </a:solidFill>
                <a:latin typeface="Bradley Hand ITC" pitchFamily="66" charset="0"/>
              </a:rPr>
              <a:t> 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  <a:ea typeface="+mn-ea"/>
                <a:cs typeface="+mn-cs"/>
              </a:rPr>
              <a:t>eat</a:t>
            </a:r>
            <a:r>
              <a:rPr lang="fr-FR" sz="1600" b="1" dirty="0" err="1" smtClean="0">
                <a:latin typeface="Bradley Hand ITC" pitchFamily="66" charset="0"/>
                <a:ea typeface="+mn-ea"/>
                <a:cs typeface="+mn-cs"/>
              </a:rPr>
              <a:t>-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they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..…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……dog.?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err="1" smtClean="0">
                <a:latin typeface="Bradley Hand ITC" pitchFamily="66" charset="0"/>
                <a:ea typeface="+mn-ea"/>
                <a:cs typeface="+mn-cs"/>
              </a:rPr>
              <a:t>Why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   do   the   </a:t>
            </a:r>
            <a:r>
              <a:rPr lang="fr-FR" sz="1600" b="1" dirty="0" err="1" smtClean="0">
                <a:latin typeface="Bradley Hand ITC" pitchFamily="66" charset="0"/>
                <a:ea typeface="+mn-ea"/>
                <a:cs typeface="+mn-cs"/>
              </a:rPr>
              <a:t>Chinese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 people   </a:t>
            </a:r>
            <a:r>
              <a:rPr lang="fr-FR" sz="1600" b="1" dirty="0" err="1" smtClean="0">
                <a:latin typeface="Bradley Hand ITC" pitchFamily="66" charset="0"/>
                <a:ea typeface="+mn-ea"/>
                <a:cs typeface="+mn-cs"/>
              </a:rPr>
              <a:t>eat</a:t>
            </a: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   dog ?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>
                <a:solidFill>
                  <a:srgbClr val="0000FF"/>
                </a:solidFill>
              </a:rPr>
              <a:t>ans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plusieurs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pays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FF0000"/>
                </a:solidFill>
              </a:rPr>
              <a:t>manger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>
                <a:solidFill>
                  <a:srgbClr val="FF0000"/>
                </a:solidFill>
              </a:rPr>
              <a:t>viande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smtClean="0"/>
              <a:t>     </a:t>
            </a:r>
            <a:r>
              <a:rPr lang="fr-FR" sz="1600" b="1" dirty="0" smtClean="0">
                <a:latin typeface="Bradley Hand ITC" pitchFamily="66" charset="0"/>
              </a:rPr>
              <a:t>…i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several</a:t>
            </a:r>
            <a:r>
              <a:rPr lang="fr-FR" sz="1600" b="1" dirty="0" smtClean="0">
                <a:latin typeface="Bradley Hand ITC" pitchFamily="66" charset="0"/>
              </a:rPr>
              <a:t>……countries…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……..………………………………</a:t>
            </a:r>
            <a:r>
              <a:rPr lang="fr-FR" sz="1600" b="1" dirty="0" err="1" smtClean="0">
                <a:latin typeface="Bradley Hand ITC" pitchFamily="66" charset="0"/>
              </a:rPr>
              <a:t>to.eat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latin typeface="Bradley Hand ITC" pitchFamily="66" charset="0"/>
              </a:rPr>
              <a:t>meat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</a:t>
            </a:r>
            <a:r>
              <a:rPr lang="fr-FR" sz="1600" b="1" dirty="0" err="1" smtClean="0"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…culture………………………</a:t>
            </a:r>
            <a:r>
              <a:rPr lang="fr-FR" sz="1600" b="1" dirty="0" err="1" smtClean="0">
                <a:latin typeface="Bradley Hand ITC" pitchFamily="66" charset="0"/>
              </a:rPr>
              <a:t>to.eat</a:t>
            </a:r>
            <a:r>
              <a:rPr lang="fr-FR" sz="1600" b="1" dirty="0" smtClean="0">
                <a:latin typeface="Bradley Hand ITC" pitchFamily="66" charset="0"/>
              </a:rPr>
              <a:t>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de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FF0000"/>
                </a:solidFill>
              </a:rPr>
              <a:t>chien</a:t>
            </a:r>
            <a:r>
              <a:rPr lang="fr-FR" sz="1800" dirty="0"/>
              <a:t> </a:t>
            </a:r>
            <a:r>
              <a:rPr lang="fr-FR" sz="1800" b="1" u="sng" dirty="0">
                <a:solidFill>
                  <a:srgbClr val="FF0000"/>
                </a:solidFill>
              </a:rPr>
              <a:t>est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supposé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apporter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et de la </a:t>
            </a:r>
            <a:r>
              <a:rPr lang="fr-FR" sz="1800" dirty="0">
                <a:solidFill>
                  <a:srgbClr val="FF0000"/>
                </a:solidFill>
              </a:rPr>
              <a:t>chaleur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au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FF0000"/>
                </a:solidFill>
                <a:latin typeface="Bradley Hand ITC" pitchFamily="66" charset="0"/>
              </a:rPr>
              <a:t>dog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FF0000"/>
                </a:solidFill>
                <a:latin typeface="Bradley Hand ITC" pitchFamily="66" charset="0"/>
              </a:rPr>
              <a:t>is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supposed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latin typeface="Bradley Hand ITC" pitchFamily="66" charset="0"/>
              </a:rPr>
              <a:t>to.bring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force</a:t>
            </a:r>
            <a:r>
              <a:rPr lang="fr-FR" sz="1600" b="1" dirty="0" err="1" smtClean="0">
                <a:latin typeface="Bradley Hand ITC" pitchFamily="66" charset="0"/>
              </a:rPr>
              <a:t>..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and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some</a:t>
            </a:r>
            <a:r>
              <a:rPr lang="fr-FR" sz="1600" b="1" dirty="0" smtClean="0">
                <a:latin typeface="Bradley Hand ITC" pitchFamily="66" charset="0"/>
              </a:rPr>
              <a:t>..…</a:t>
            </a:r>
            <a:r>
              <a:rPr lang="fr-FR" sz="1600" b="1" dirty="0" err="1" smtClean="0">
                <a:latin typeface="Bradley Hand ITC" pitchFamily="66" charset="0"/>
              </a:rPr>
              <a:t>heat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0000FF"/>
                </a:solidFill>
                <a:latin typeface="Bradley Hand ITC" pitchFamily="66" charset="0"/>
              </a:rPr>
              <a:t>to.the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body</a:t>
            </a:r>
            <a:r>
              <a:rPr lang="fr-FR" sz="1600" b="1" dirty="0" err="1" smtClean="0">
                <a:latin typeface="Bradley Hand ITC" pitchFamily="66" charset="0"/>
              </a:rPr>
              <a:t>dog.meat</a:t>
            </a:r>
            <a:r>
              <a:rPr lang="fr-FR" sz="1600" b="1" dirty="0" smtClean="0">
                <a:latin typeface="Bradley Hand ITC" pitchFamily="66" charset="0"/>
              </a:rPr>
              <a:t>…………</a:t>
            </a:r>
            <a:r>
              <a:rPr lang="fr-FR" sz="1600" b="1" dirty="0" err="1" smtClean="0">
                <a:latin typeface="Bradley Hand ITC" pitchFamily="66" charset="0"/>
              </a:rPr>
              <a:t>believed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</a:t>
            </a:r>
            <a:r>
              <a:rPr lang="fr-FR" sz="1600" b="1" dirty="0" err="1" smtClean="0">
                <a:latin typeface="Bradley Hand ITC" pitchFamily="66" charset="0"/>
              </a:rPr>
              <a:t>strenth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>
                <a:solidFill>
                  <a:srgbClr val="0000FF"/>
                </a:solidFill>
              </a:rPr>
              <a:t>n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c’</a:t>
            </a:r>
            <a:r>
              <a:rPr lang="fr-FR" sz="1800" b="1" u="sng" dirty="0">
                <a:solidFill>
                  <a:srgbClr val="FF0000"/>
                </a:solidFill>
              </a:rPr>
              <a:t>est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surtout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>
                <a:solidFill>
                  <a:srgbClr val="0000FF"/>
                </a:solidFill>
              </a:rPr>
              <a:t>du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DD6909"/>
                </a:solidFill>
              </a:rPr>
              <a:t>Sud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que la </a:t>
            </a:r>
            <a:r>
              <a:rPr lang="fr-FR" sz="1800" dirty="0">
                <a:solidFill>
                  <a:srgbClr val="FF0000"/>
                </a:solidFill>
              </a:rPr>
              <a:t>viande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</a:rPr>
              <a:t>In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>
                <a:solidFill>
                  <a:srgbClr val="007E39"/>
                </a:solidFill>
                <a:latin typeface="Bradley Hand ITC" pitchFamily="66" charset="0"/>
              </a:rPr>
              <a:t>China,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 err="1">
                <a:solidFill>
                  <a:srgbClr val="0000FF"/>
                </a:solidFill>
                <a:latin typeface="Bradley Hand ITC" pitchFamily="66" charset="0"/>
              </a:rPr>
              <a:t>it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 err="1">
                <a:solidFill>
                  <a:srgbClr val="FF0000"/>
                </a:solidFill>
                <a:latin typeface="Bradley Hand ITC" pitchFamily="66" charset="0"/>
              </a:rPr>
              <a:t>is</a:t>
            </a:r>
            <a:r>
              <a:rPr lang="fr-FR" sz="1600" b="1" dirty="0">
                <a:latin typeface="Bradley Hand ITC" pitchFamily="66" charset="0"/>
              </a:rPr>
              <a:t>……</a:t>
            </a:r>
            <a:r>
              <a:rPr lang="fr-FR" sz="1600" b="1" dirty="0" err="1">
                <a:solidFill>
                  <a:srgbClr val="FF0000"/>
                </a:solidFill>
                <a:latin typeface="Bradley Hand ITC" pitchFamily="66" charset="0"/>
              </a:rPr>
              <a:t>mostly</a:t>
            </a:r>
            <a:r>
              <a:rPr lang="fr-FR" sz="1600" b="1" dirty="0">
                <a:latin typeface="Bradley Hand ITC" pitchFamily="66" charset="0"/>
              </a:rPr>
              <a:t>…….</a:t>
            </a:r>
            <a:r>
              <a:rPr lang="fr-FR" sz="1600" b="1" dirty="0" err="1">
                <a:solidFill>
                  <a:srgbClr val="0000FF"/>
                </a:solidFill>
                <a:latin typeface="Bradley Hand ITC" pitchFamily="66" charset="0"/>
              </a:rPr>
              <a:t>in.the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>
                <a:solidFill>
                  <a:srgbClr val="007E39"/>
                </a:solidFill>
                <a:latin typeface="Bradley Hand ITC" pitchFamily="66" charset="0"/>
              </a:rPr>
              <a:t>provinces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 err="1">
                <a:solidFill>
                  <a:srgbClr val="0000FF"/>
                </a:solidFill>
                <a:latin typeface="Bradley Hand ITC" pitchFamily="66" charset="0"/>
              </a:rPr>
              <a:t>of.the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 err="1">
                <a:solidFill>
                  <a:srgbClr val="DD6909"/>
                </a:solidFill>
                <a:latin typeface="Bradley Hand ITC" pitchFamily="66" charset="0"/>
              </a:rPr>
              <a:t>south</a:t>
            </a:r>
            <a:r>
              <a:rPr lang="fr-FR" sz="1600" b="1" dirty="0">
                <a:latin typeface="Bradley Hand ITC" pitchFamily="66" charset="0"/>
              </a:rPr>
              <a:t>….</a:t>
            </a:r>
            <a:r>
              <a:rPr lang="fr-FR" sz="1600" b="1" dirty="0" err="1">
                <a:solidFill>
                  <a:srgbClr val="0000FF"/>
                </a:solidFill>
                <a:latin typeface="Bradley Hand ITC" pitchFamily="66" charset="0"/>
              </a:rPr>
              <a:t>that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</a:rPr>
              <a:t>…the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 err="1">
                <a:latin typeface="Bradley Hand ITC" pitchFamily="66" charset="0"/>
              </a:rPr>
              <a:t>meat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1600" b="1" dirty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>
                <a:latin typeface="Bradley Hand ITC" pitchFamily="66" charset="0"/>
              </a:rPr>
              <a:t>…</a:t>
            </a:r>
            <a:r>
              <a:rPr lang="fr-FR" sz="2000" dirty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b="1" dirty="0" smtClean="0">
                <a:latin typeface="Bradley Hand ITC" pitchFamily="66" charset="0"/>
              </a:rPr>
              <a:t>      ………………………………………………….………</a:t>
            </a:r>
            <a:r>
              <a:rPr lang="fr-FR" sz="1600" b="1" dirty="0" err="1" smtClean="0">
                <a:latin typeface="Bradley Hand ITC" pitchFamily="66" charset="0"/>
              </a:rPr>
              <a:t>Southern</a:t>
            </a:r>
            <a:r>
              <a:rPr lang="fr-FR" sz="1600" b="1" dirty="0" smtClean="0">
                <a:latin typeface="Bradley Hand ITC" pitchFamily="66" charset="0"/>
              </a:rPr>
              <a:t>..provinces………………………</a:t>
            </a:r>
            <a:r>
              <a:rPr lang="fr-FR" sz="1600" b="1" dirty="0" err="1" smtClean="0">
                <a:latin typeface="Bradley Hand ITC" pitchFamily="66" charset="0"/>
              </a:rPr>
              <a:t>dog.meat</a:t>
            </a:r>
            <a:r>
              <a:rPr lang="fr-FR" sz="1600" b="1" dirty="0" smtClean="0">
                <a:latin typeface="Bradley Hand ITC" pitchFamily="66" charset="0"/>
              </a:rPr>
              <a:t>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>
                <a:solidFill>
                  <a:srgbClr val="FF0000"/>
                </a:solidFill>
              </a:rPr>
              <a:t> chien </a:t>
            </a:r>
            <a:r>
              <a:rPr lang="fr-FR" sz="1800" b="1" u="sng" dirty="0" smtClean="0">
                <a:solidFill>
                  <a:srgbClr val="FF0000"/>
                </a:solidFill>
              </a:rPr>
              <a:t>est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>
                <a:solidFill>
                  <a:srgbClr val="DD6909"/>
                </a:solidFill>
              </a:rPr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u="sng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u="sng" dirty="0" smtClean="0">
                <a:solidFill>
                  <a:srgbClr val="0000FF"/>
                </a:solidFill>
              </a:rPr>
              <a:t>n</a:t>
            </a:r>
            <a:r>
              <a:rPr lang="fr-FR" sz="1800" u="sng" dirty="0" smtClean="0"/>
              <a:t> </a:t>
            </a:r>
            <a:r>
              <a:rPr lang="fr-FR" sz="1800" u="sng" dirty="0">
                <a:solidFill>
                  <a:srgbClr val="DD6909"/>
                </a:solidFill>
              </a:rPr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les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ne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FF0000"/>
                </a:solidFill>
              </a:rPr>
              <a:t>mangent</a:t>
            </a:r>
            <a:r>
              <a:rPr lang="fr-FR" sz="1800" dirty="0"/>
              <a:t> </a:t>
            </a:r>
            <a:r>
              <a:rPr lang="fr-FR" sz="1800" dirty="0" smtClean="0">
                <a:solidFill>
                  <a:srgbClr val="0000FF"/>
                </a:solidFill>
              </a:rPr>
              <a:t>pas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.dog………</a:t>
            </a:r>
            <a:r>
              <a:rPr lang="fr-FR" sz="1600" b="1" dirty="0" err="1" smtClean="0">
                <a:latin typeface="Bradley Hand ITC" pitchFamily="66" charset="0"/>
              </a:rPr>
              <a:t>is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appreciated</a:t>
            </a:r>
            <a:r>
              <a:rPr lang="fr-FR" sz="1600" b="1" dirty="0" smtClean="0">
                <a:latin typeface="Bradley Hand ITC" pitchFamily="66" charset="0"/>
              </a:rPr>
              <a:t>…...…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In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revenge</a:t>
            </a:r>
            <a:r>
              <a:rPr lang="fr-FR" sz="1600" b="1" dirty="0" smtClean="0">
                <a:solidFill>
                  <a:srgbClr val="DD6909"/>
                </a:solidFill>
                <a:latin typeface="Bradley Hand ITC" pitchFamily="66" charset="0"/>
              </a:rPr>
              <a:t>,</a:t>
            </a:r>
            <a:r>
              <a:rPr lang="fr-FR" sz="1600" b="1" dirty="0" smtClean="0">
                <a:latin typeface="Bradley Hand ITC" pitchFamily="66" charset="0"/>
              </a:rPr>
              <a:t>…….…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solidFill>
                  <a:srgbClr val="007E39"/>
                </a:solidFill>
                <a:latin typeface="Bradley Hand ITC" pitchFamily="66" charset="0"/>
              </a:rPr>
              <a:t>Chinese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err="1" smtClean="0">
                <a:latin typeface="Bradley Hand ITC" pitchFamily="66" charset="0"/>
              </a:rPr>
              <a:t>eat</a:t>
            </a:r>
            <a:r>
              <a:rPr lang="fr-FR" sz="1600" b="1" dirty="0" smtClean="0">
                <a:latin typeface="Bradley Hand ITC" pitchFamily="66" charset="0"/>
              </a:rPr>
              <a:t>………..…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no</a:t>
            </a:r>
            <a:r>
              <a:rPr lang="fr-FR" sz="1600" b="1" dirty="0" smtClean="0">
                <a:latin typeface="Bradley Hand ITC" pitchFamily="66" charset="0"/>
              </a:rPr>
              <a:t>……………………….……………………</a:t>
            </a:r>
            <a:r>
              <a:rPr lang="fr-FR" sz="1600" b="1" dirty="0" err="1" smtClean="0">
                <a:latin typeface="Bradley Hand ITC" pitchFamily="66" charset="0"/>
              </a:rPr>
              <a:t>On.the.other.hand</a:t>
            </a:r>
            <a:r>
              <a:rPr lang="fr-FR" sz="1600" b="1" dirty="0" smtClean="0">
                <a:latin typeface="Bradley Hand ITC" pitchFamily="66" charset="0"/>
              </a:rPr>
              <a:t>……………………………do…not…</a:t>
            </a:r>
            <a:r>
              <a:rPr lang="fr-FR" sz="1600" b="1" dirty="0" err="1" smtClean="0">
                <a:latin typeface="Bradley Hand ITC" pitchFamily="66" charset="0"/>
              </a:rPr>
              <a:t>eat</a:t>
            </a:r>
            <a:r>
              <a:rPr lang="fr-FR" sz="1600" b="1" dirty="0" smtClean="0">
                <a:latin typeface="Bradley Hand ITC" pitchFamily="66" charset="0"/>
              </a:rPr>
              <a:t>..……</a:t>
            </a:r>
            <a:r>
              <a:rPr lang="fr-FR" sz="18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</a:t>
            </a:r>
            <a:r>
              <a:rPr lang="fr-FR" sz="1800" dirty="0" smtClean="0">
                <a:solidFill>
                  <a:srgbClr val="0000FF"/>
                </a:solidFill>
              </a:rPr>
              <a:t>la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FF0000"/>
                </a:solidFill>
              </a:rPr>
              <a:t>viande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00FF"/>
                </a:solidFill>
              </a:rPr>
              <a:t>de</a:t>
            </a:r>
            <a:r>
              <a:rPr lang="fr-FR" sz="1800" dirty="0"/>
              <a:t> </a:t>
            </a:r>
            <a:r>
              <a:rPr lang="fr-FR" sz="1800" dirty="0" smtClean="0">
                <a:solidFill>
                  <a:srgbClr val="FF0000"/>
                </a:solidFill>
              </a:rPr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</a:t>
            </a:r>
            <a:r>
              <a:rPr lang="fr-FR" sz="1800" dirty="0" smtClean="0">
                <a:solidFill>
                  <a:srgbClr val="DD6909"/>
                </a:solidFill>
              </a:rPr>
              <a:t>considéré</a:t>
            </a:r>
            <a:r>
              <a:rPr lang="fr-FR" sz="1800" dirty="0" smtClean="0"/>
              <a:t> </a:t>
            </a:r>
            <a:r>
              <a:rPr lang="fr-FR" sz="1800" dirty="0">
                <a:solidFill>
                  <a:srgbClr val="0000FF"/>
                </a:solidFill>
              </a:rPr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.the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latin typeface="Bradley Hand ITC" pitchFamily="66" charset="0"/>
              </a:rPr>
              <a:t>meat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of</a:t>
            </a:r>
            <a:r>
              <a:rPr lang="fr-FR" sz="1600" b="1" dirty="0" smtClean="0">
                <a:latin typeface="Bradley Hand ITC" pitchFamily="66" charset="0"/>
              </a:rPr>
              <a:t>……</a:t>
            </a:r>
            <a:r>
              <a:rPr lang="fr-FR" sz="1600" b="1" dirty="0" err="1" smtClean="0">
                <a:latin typeface="Bradley Hand ITC" pitchFamily="66" charset="0"/>
              </a:rPr>
              <a:t>rabbit</a:t>
            </a:r>
            <a:r>
              <a:rPr lang="fr-FR" sz="1600" b="1" dirty="0" smtClean="0">
                <a:latin typeface="Bradley Hand ITC" pitchFamily="66" charset="0"/>
              </a:rPr>
              <a:t>,……</a:t>
            </a:r>
            <a:r>
              <a:rPr lang="fr-FR" sz="1600" b="1" dirty="0" err="1" smtClean="0">
                <a:solidFill>
                  <a:srgbClr val="DD6909"/>
                </a:solidFill>
                <a:latin typeface="Bradley Hand ITC" pitchFamily="66" charset="0"/>
              </a:rPr>
              <a:t>considered</a:t>
            </a:r>
            <a:r>
              <a:rPr lang="fr-FR" sz="1600" b="1" dirty="0" smtClean="0">
                <a:latin typeface="Bradley Hand ITC" pitchFamily="66" charset="0"/>
              </a:rPr>
              <a:t>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as</a:t>
            </a:r>
            <a:r>
              <a:rPr lang="fr-FR" sz="1600" b="1" dirty="0" smtClean="0">
                <a:latin typeface="Bradley Hand ITC" pitchFamily="66" charset="0"/>
              </a:rPr>
              <a:t>……………</a:t>
            </a:r>
            <a:r>
              <a:rPr lang="fr-FR" sz="1600" b="1" dirty="0" smtClean="0">
                <a:solidFill>
                  <a:srgbClr val="0000FF"/>
                </a:solidFill>
                <a:latin typeface="Bradley Hand ITC" pitchFamily="66" charset="0"/>
              </a:rPr>
              <a:t>a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……………………………………….………</a:t>
            </a:r>
            <a:r>
              <a:rPr lang="fr-FR" sz="1600" b="1" dirty="0" err="1" smtClean="0">
                <a:latin typeface="Bradley Hand ITC" pitchFamily="66" charset="0"/>
              </a:rPr>
              <a:t>rabbit</a:t>
            </a:r>
            <a:r>
              <a:rPr lang="fr-FR" sz="1600" b="1" dirty="0" smtClean="0">
                <a:latin typeface="Bradley Hand ITC" pitchFamily="66" charset="0"/>
              </a:rPr>
              <a:t>…</a:t>
            </a:r>
            <a:r>
              <a:rPr lang="fr-FR" sz="1600" b="1" dirty="0" err="1" smtClean="0">
                <a:latin typeface="Bradley Hand ITC" pitchFamily="66" charset="0"/>
              </a:rPr>
              <a:t>meat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………………………………………………………………..…</a:t>
            </a:r>
            <a:r>
              <a:rPr lang="fr-FR" sz="1600" b="1" dirty="0" err="1" smtClean="0">
                <a:latin typeface="Bradley Hand ITC" pitchFamily="66" charset="0"/>
              </a:rPr>
              <a:t>friendly</a:t>
            </a:r>
            <a:r>
              <a:rPr lang="fr-FR" sz="1600" b="1" dirty="0" smtClean="0">
                <a:latin typeface="Bradley Hand ITC" pitchFamily="66" charset="0"/>
              </a:rPr>
              <a:t>…animal……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4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47813" y="1916113"/>
            <a:ext cx="7150100" cy="367347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Construction </a:t>
            </a:r>
            <a:b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des </a:t>
            </a:r>
            <a:b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fr-FR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phrases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  <p:pic>
        <p:nvPicPr>
          <p:cNvPr id="22532" name="Picture 2" descr="http://joueclub-bressuire.fr/imagesproduit/cubes_bois_constru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</a:t>
            </a:r>
            <a:r>
              <a:rPr lang="fr-FR" sz="2000" dirty="0" smtClean="0"/>
              <a:t>force. </a:t>
            </a:r>
            <a:endParaRPr lang="fr-FR" sz="12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</a:t>
            </a:r>
            <a:r>
              <a:rPr lang="fr-FR" sz="2000" dirty="0" smtClean="0"/>
              <a:t>force. </a:t>
            </a:r>
            <a:endParaRPr lang="fr-FR" sz="12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force </a:t>
            </a:r>
            <a:r>
              <a:rPr lang="fr-FR" sz="2000" b="1" u="sng" dirty="0"/>
              <a:t>et de la </a:t>
            </a:r>
            <a:r>
              <a:rPr lang="fr-FR" sz="2000" b="1" u="sng" dirty="0" smtClean="0"/>
              <a:t>chaleur</a:t>
            </a:r>
            <a:r>
              <a:rPr lang="fr-FR" sz="2000" dirty="0" smtClean="0"/>
              <a:t>. </a:t>
            </a:r>
            <a:endParaRPr lang="fr-FR" sz="10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7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</a:t>
            </a:r>
            <a:r>
              <a:rPr lang="fr-FR" sz="2000" dirty="0" smtClean="0"/>
              <a:t>force. </a:t>
            </a:r>
            <a:endParaRPr lang="fr-FR" sz="12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force et de la chaleur </a:t>
            </a:r>
            <a:r>
              <a:rPr lang="fr-FR" sz="2000" b="1" u="sng" dirty="0"/>
              <a:t>au corps</a:t>
            </a:r>
            <a:r>
              <a:rPr lang="fr-FR" sz="2000" dirty="0"/>
              <a:t>. </a:t>
            </a:r>
            <a:endParaRPr lang="fr-FR" sz="10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7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</a:t>
            </a:r>
            <a:r>
              <a:rPr lang="fr-FR" sz="2000" dirty="0" smtClean="0"/>
              <a:t>force. </a:t>
            </a:r>
            <a:endParaRPr lang="fr-FR" sz="12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supposé apporter de la force et de la chaleur au corps. </a:t>
            </a:r>
            <a:endParaRPr lang="fr-FR" sz="10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u="sng" dirty="0"/>
              <a:t>de la viande de chien</a:t>
            </a:r>
            <a:r>
              <a:rPr lang="fr-FR" sz="2000" b="1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est</a:t>
            </a:r>
            <a:r>
              <a:rPr lang="fr-FR" sz="2000" dirty="0"/>
              <a:t> supposé apporter 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 </a:t>
            </a:r>
            <a:r>
              <a:rPr lang="fr-FR" sz="2000" dirty="0" smtClean="0"/>
              <a:t>                                                                          </a:t>
            </a:r>
            <a:r>
              <a:rPr lang="fr-FR" sz="2000" dirty="0" smtClean="0"/>
              <a:t>de </a:t>
            </a:r>
            <a:r>
              <a:rPr lang="fr-FR" sz="2000" dirty="0"/>
              <a:t>la force et de la chaleur au corps. </a:t>
            </a:r>
            <a:endParaRPr lang="fr-FR" sz="2000" b="1" u="sng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b="1" u="sng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 </a:t>
            </a:r>
            <a:endParaRPr lang="fr-FR" sz="20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7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supposé apporter de la force. </a:t>
            </a:r>
            <a:endParaRPr lang="fr-FR" sz="12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supposé apporter de la force et de la chaleur au corps. </a:t>
            </a:r>
            <a:endParaRPr lang="fr-FR" sz="10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de la viande de chien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supposé apporter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                                                                           de la force et de la chaleur au corps</a:t>
            </a:r>
            <a:r>
              <a:rPr lang="fr-FR" sz="2000" dirty="0" smtClean="0"/>
              <a:t>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b="1" u="sng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u="sng" dirty="0" smtClean="0"/>
              <a:t>Dans </a:t>
            </a:r>
            <a:r>
              <a:rPr lang="fr-FR" sz="2000" b="1" u="sng" dirty="0"/>
              <a:t>plusieurs </a:t>
            </a:r>
            <a:r>
              <a:rPr lang="fr-FR" sz="2000" b="1" u="sng" dirty="0" smtClean="0"/>
              <a:t>pays</a:t>
            </a:r>
            <a:r>
              <a:rPr lang="fr-FR" sz="2000" dirty="0" smtClean="0"/>
              <a:t>, </a:t>
            </a:r>
            <a:r>
              <a:rPr lang="fr-FR" sz="2000" b="1" dirty="0"/>
              <a:t>manger </a:t>
            </a:r>
            <a:r>
              <a:rPr lang="fr-FR" sz="2000" dirty="0"/>
              <a:t>de la viande de chien </a:t>
            </a:r>
            <a:r>
              <a:rPr lang="fr-FR" sz="2000" b="1" dirty="0">
                <a:solidFill>
                  <a:srgbClr val="FF0000"/>
                </a:solidFill>
              </a:rPr>
              <a:t>est </a:t>
            </a:r>
            <a:r>
              <a:rPr lang="fr-FR" sz="2000" dirty="0"/>
              <a:t>supposé apporter 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                   </a:t>
            </a:r>
            <a:r>
              <a:rPr lang="fr-FR" sz="2000" dirty="0" smtClean="0"/>
              <a:t>   de </a:t>
            </a:r>
            <a:r>
              <a:rPr lang="fr-FR" sz="2000" dirty="0"/>
              <a:t>la force et de la chaleur au corps. 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7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supposé apporter de la force. </a:t>
            </a:r>
            <a:endParaRPr lang="fr-FR" sz="12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supposé apporter de la force et de la chaleur au corps. </a:t>
            </a:r>
            <a:endParaRPr lang="fr-FR" sz="10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dirty="0" smtClean="0"/>
              <a:t>Manger</a:t>
            </a:r>
            <a:r>
              <a:rPr lang="fr-FR" sz="2000" dirty="0" smtClean="0"/>
              <a:t> de la viande de chien 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supposé apporter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                                                                           de la force et de la chaleur au corps.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b="1" u="sng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b="1" u="sng" dirty="0" smtClean="0"/>
              <a:t>Dans plusieurs pays</a:t>
            </a:r>
            <a:r>
              <a:rPr lang="fr-FR" sz="2000" dirty="0" smtClean="0"/>
              <a:t>, </a:t>
            </a:r>
            <a:r>
              <a:rPr lang="fr-FR" sz="2000" b="1" dirty="0" smtClean="0"/>
              <a:t>manger </a:t>
            </a:r>
            <a:r>
              <a:rPr lang="fr-FR" sz="2000" dirty="0" smtClean="0"/>
              <a:t>de la viande de chien </a:t>
            </a:r>
            <a:r>
              <a:rPr lang="fr-FR" sz="2000" b="1" dirty="0" smtClean="0">
                <a:solidFill>
                  <a:srgbClr val="FF0000"/>
                </a:solidFill>
              </a:rPr>
              <a:t>est </a:t>
            </a:r>
            <a:r>
              <a:rPr lang="fr-FR" sz="2000" dirty="0" smtClean="0"/>
              <a:t>supposé apporter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                                                                          de la force et de la chaleur au corps.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Dans </a:t>
            </a:r>
            <a:r>
              <a:rPr lang="fr-FR" sz="2000" dirty="0"/>
              <a:t>plusieurs pays </a:t>
            </a:r>
            <a:r>
              <a:rPr lang="fr-FR" sz="2000" b="1" u="sng" dirty="0"/>
              <a:t>de culture chinoise</a:t>
            </a:r>
            <a:r>
              <a:rPr lang="fr-FR" sz="2000" dirty="0"/>
              <a:t>, </a:t>
            </a:r>
            <a:r>
              <a:rPr lang="fr-FR" sz="2000" b="1" dirty="0"/>
              <a:t>manger</a:t>
            </a:r>
            <a:r>
              <a:rPr lang="fr-FR" sz="2000" dirty="0"/>
              <a:t> de la viande de chien </a:t>
            </a:r>
            <a:r>
              <a:rPr lang="fr-FR" sz="2000" b="1" dirty="0">
                <a:solidFill>
                  <a:srgbClr val="FF0000"/>
                </a:solidFill>
              </a:rPr>
              <a:t>est</a:t>
            </a:r>
            <a:r>
              <a:rPr lang="fr-FR" sz="2000" dirty="0"/>
              <a:t> 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 </a:t>
            </a:r>
            <a:r>
              <a:rPr lang="fr-FR" sz="2000" dirty="0" smtClean="0"/>
              <a:t>                                       </a:t>
            </a:r>
            <a:r>
              <a:rPr lang="fr-FR" sz="2000" dirty="0" smtClean="0"/>
              <a:t>supposé </a:t>
            </a:r>
            <a:r>
              <a:rPr lang="fr-FR" sz="2000" dirty="0"/>
              <a:t>apporter de la force et de la chaleur au corps.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7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662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507288" cy="5072063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>
                <a:solidFill>
                  <a:srgbClr val="3D6AA1"/>
                </a:solidFill>
              </a:rPr>
              <a:t>                                  Complément de lieu</a:t>
            </a: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dirty="0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400" b="1" dirty="0" smtClean="0"/>
              <a:t>           </a:t>
            </a:r>
            <a:r>
              <a:rPr lang="fr-FR" sz="2400" dirty="0" smtClean="0"/>
              <a:t>Dans plusieurs pays de culture chinoise,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/>
              <a:t>                              </a:t>
            </a:r>
            <a:endParaRPr lang="fr-FR" sz="2000" dirty="0" smtClean="0">
              <a:solidFill>
                <a:srgbClr val="3D6AA1"/>
              </a:solidFill>
              <a:latin typeface="Andalus" pitchFamily="18" charset="-78"/>
              <a:cs typeface="Andalus" pitchFamily="18" charset="-78"/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400" b="1" dirty="0" smtClean="0"/>
              <a:t>manger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est </a:t>
            </a:r>
            <a:r>
              <a:rPr lang="fr-FR" sz="2400" dirty="0" smtClean="0"/>
              <a:t>supposé apporter de la force et de la chaleur au corps.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/>
              <a:t>                 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>
                <a:solidFill>
                  <a:srgbClr val="3D6AA1"/>
                </a:solidFill>
              </a:rPr>
              <a:t>Proposition</a:t>
            </a:r>
            <a:r>
              <a:rPr lang="fr-FR" sz="2000" dirty="0" smtClean="0">
                <a:solidFill>
                  <a:srgbClr val="0000FF"/>
                </a:solidFill>
              </a:rPr>
              <a:t>                                         </a:t>
            </a:r>
            <a:endParaRPr lang="fr-FR" sz="2000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 </a:t>
            </a:r>
            <a:endParaRPr lang="fr-FR" sz="2000" b="1" dirty="0" smtClean="0">
              <a:solidFill>
                <a:srgbClr val="0070C0"/>
              </a:solidFill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 smtClean="0">
                <a:latin typeface="+mn-lt"/>
                <a:cs typeface="+mn-cs"/>
              </a:rPr>
              <a:t>Composition de la phrase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4418195" y="-55874"/>
            <a:ext cx="431800" cy="8121629"/>
          </a:xfrm>
          <a:prstGeom prst="leftBrace">
            <a:avLst>
              <a:gd name="adj1" fmla="val 234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3528095" y="-135854"/>
            <a:ext cx="431800" cy="49687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3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 </a:t>
            </a:r>
            <a:endParaRPr lang="en-US" smtClean="0"/>
          </a:p>
        </p:txBody>
      </p:sp>
      <p:sp>
        <p:nvSpPr>
          <p:cNvPr id="4100" name="Subtitle 2"/>
          <p:cNvSpPr>
            <a:spLocks noGrp="1"/>
          </p:cNvSpPr>
          <p:nvPr>
            <p:ph type="subTitle" idx="4294967295"/>
          </p:nvPr>
        </p:nvSpPr>
        <p:spPr>
          <a:xfrm>
            <a:off x="312738" y="620713"/>
            <a:ext cx="8499475" cy="5904631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Pourquoi </a:t>
            </a:r>
            <a:r>
              <a:rPr lang="fr-FR" dirty="0"/>
              <a:t>les Chinois mangent-ils du chien </a:t>
            </a:r>
            <a:r>
              <a:rPr lang="fr-FR" dirty="0" smtClean="0"/>
              <a:t>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just">
              <a:buNone/>
            </a:pPr>
            <a:r>
              <a:rPr lang="fr-FR" dirty="0" smtClean="0"/>
              <a:t>	Dans </a:t>
            </a:r>
            <a:r>
              <a:rPr lang="fr-FR" dirty="0"/>
              <a:t>plusieurs pays de culture </a:t>
            </a:r>
            <a:r>
              <a:rPr lang="fr-FR" dirty="0" smtClean="0"/>
              <a:t>chinoise, </a:t>
            </a:r>
            <a:r>
              <a:rPr lang="fr-FR" dirty="0"/>
              <a:t>manger de la viande de chien est supposé apporter de la </a:t>
            </a:r>
            <a:r>
              <a:rPr lang="fr-FR" dirty="0" smtClean="0"/>
              <a:t>force et </a:t>
            </a:r>
            <a:r>
              <a:rPr lang="fr-FR" dirty="0"/>
              <a:t>de la chaleur au corps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 	En </a:t>
            </a:r>
            <a:r>
              <a:rPr lang="fr-FR" dirty="0"/>
              <a:t>Chine, c’est surtout dans les provinces du Sud que la viande de chien est appréciée.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smtClean="0"/>
              <a:t>En </a:t>
            </a:r>
            <a:r>
              <a:rPr lang="fr-FR" dirty="0"/>
              <a:t>revanche, les Chinois ne mangent pas la viande de lapin, considéré comme un animal sympathique.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dans </a:t>
            </a:r>
            <a:r>
              <a:rPr lang="fr-FR" sz="2000" dirty="0"/>
              <a:t>les </a:t>
            </a:r>
            <a:r>
              <a:rPr lang="fr-FR" sz="2000" dirty="0" smtClean="0"/>
              <a:t>provinces.</a:t>
            </a:r>
          </a:p>
          <a:p>
            <a:pPr algn="just" eaLnBrk="1" hangingPunct="1">
              <a:lnSpc>
                <a:spcPts val="1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6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dans </a:t>
            </a:r>
            <a:r>
              <a:rPr lang="fr-FR" sz="2000" dirty="0"/>
              <a:t>les </a:t>
            </a:r>
            <a:r>
              <a:rPr lang="fr-FR" sz="2000" dirty="0" smtClean="0"/>
              <a:t>provinces.</a:t>
            </a:r>
          </a:p>
          <a:p>
            <a:pPr algn="just" eaLnBrk="1" hangingPunct="1">
              <a:lnSpc>
                <a:spcPts val="1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</a:t>
            </a:r>
            <a:r>
              <a:rPr lang="fr-FR" sz="2000" b="1" dirty="0" smtClean="0"/>
              <a:t>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dans les provinces </a:t>
            </a:r>
            <a:r>
              <a:rPr lang="fr-FR" sz="2000" b="1" u="sng" dirty="0"/>
              <a:t>du Sud</a:t>
            </a:r>
            <a:endParaRPr lang="fr-FR" sz="20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dans </a:t>
            </a:r>
            <a:r>
              <a:rPr lang="fr-FR" sz="2000" dirty="0"/>
              <a:t>les </a:t>
            </a:r>
            <a:r>
              <a:rPr lang="fr-FR" sz="2000" dirty="0" smtClean="0"/>
              <a:t>provinces.</a:t>
            </a:r>
          </a:p>
          <a:p>
            <a:pPr algn="just" eaLnBrk="1" hangingPunct="1">
              <a:lnSpc>
                <a:spcPts val="1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</a:t>
            </a:r>
            <a:r>
              <a:rPr lang="fr-FR" sz="2000" b="1" dirty="0" smtClean="0"/>
              <a:t>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dans les provinces </a:t>
            </a:r>
            <a:r>
              <a:rPr lang="fr-FR" sz="2000" b="1" u="sng" dirty="0"/>
              <a:t>du Sud</a:t>
            </a:r>
            <a:endParaRPr lang="fr-FR" sz="20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b="1" u="sng" dirty="0"/>
              <a:t>surtout</a:t>
            </a:r>
            <a:r>
              <a:rPr lang="fr-FR" sz="2000" dirty="0"/>
              <a:t> dans les provinces du Sud 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dans </a:t>
            </a:r>
            <a:r>
              <a:rPr lang="fr-FR" sz="2000" dirty="0"/>
              <a:t>les </a:t>
            </a:r>
            <a:r>
              <a:rPr lang="fr-FR" sz="2000" dirty="0" smtClean="0"/>
              <a:t>provinces.</a:t>
            </a:r>
          </a:p>
          <a:p>
            <a:pPr algn="just" eaLnBrk="1" hangingPunct="1">
              <a:lnSpc>
                <a:spcPts val="1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</a:t>
            </a:r>
            <a:r>
              <a:rPr lang="fr-FR" sz="2000" b="1" dirty="0" smtClean="0"/>
              <a:t>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dans les provinces </a:t>
            </a:r>
            <a:r>
              <a:rPr lang="fr-FR" sz="2000" b="1" u="sng" dirty="0"/>
              <a:t>du Sud</a:t>
            </a:r>
            <a:endParaRPr lang="fr-FR" sz="20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b="1" u="sng" dirty="0"/>
              <a:t>surtout</a:t>
            </a:r>
            <a:r>
              <a:rPr lang="fr-FR" sz="2000" dirty="0"/>
              <a:t> dans les provinces du Sud 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surtout dans les provinces du Sud </a:t>
            </a:r>
            <a:r>
              <a:rPr lang="fr-FR" sz="2000" b="1" u="sng" dirty="0"/>
              <a:t>que</a:t>
            </a:r>
            <a:r>
              <a:rPr lang="fr-FR" sz="2000" u="sng" dirty="0"/>
              <a:t> </a:t>
            </a:r>
            <a:r>
              <a:rPr lang="fr-FR" sz="2000" b="1" u="sng" dirty="0"/>
              <a:t>la viande </a:t>
            </a:r>
            <a:r>
              <a:rPr lang="fr-FR" sz="2000" b="1" u="sng" dirty="0" smtClean="0">
                <a:solidFill>
                  <a:srgbClr val="FF0000"/>
                </a:solidFill>
              </a:rPr>
              <a:t>est </a:t>
            </a:r>
            <a:r>
              <a:rPr lang="fr-FR" sz="2000" b="1" u="sng" dirty="0"/>
              <a:t>appréciée</a:t>
            </a:r>
            <a:r>
              <a:rPr lang="fr-FR" sz="2000" dirty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dans </a:t>
            </a:r>
            <a:r>
              <a:rPr lang="fr-FR" sz="2000" dirty="0"/>
              <a:t>les </a:t>
            </a:r>
            <a:r>
              <a:rPr lang="fr-FR" sz="2000" dirty="0" smtClean="0"/>
              <a:t>provinces.</a:t>
            </a:r>
          </a:p>
          <a:p>
            <a:pPr algn="just" eaLnBrk="1" hangingPunct="1">
              <a:lnSpc>
                <a:spcPts val="1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</a:t>
            </a:r>
            <a:r>
              <a:rPr lang="fr-FR" sz="2000" b="1" dirty="0" smtClean="0"/>
              <a:t>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dans les provinces </a:t>
            </a:r>
            <a:r>
              <a:rPr lang="fr-FR" sz="2000" b="1" u="sng" dirty="0"/>
              <a:t>du Sud</a:t>
            </a:r>
            <a:endParaRPr lang="fr-FR" sz="20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b="1" u="sng" dirty="0"/>
              <a:t>surtout</a:t>
            </a:r>
            <a:r>
              <a:rPr lang="fr-FR" sz="2000" dirty="0"/>
              <a:t> dans les provinces du Sud 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surtout dans les provinces du Sud </a:t>
            </a:r>
            <a:r>
              <a:rPr lang="fr-FR" sz="2000" b="1" u="sng" dirty="0"/>
              <a:t>que</a:t>
            </a:r>
            <a:r>
              <a:rPr lang="fr-FR" sz="2000" u="sng" dirty="0"/>
              <a:t> </a:t>
            </a:r>
            <a:r>
              <a:rPr lang="fr-FR" sz="2000" b="1" u="sng" dirty="0"/>
              <a:t>la viande </a:t>
            </a:r>
            <a:r>
              <a:rPr lang="fr-FR" sz="2000" b="1" u="sng" dirty="0" smtClean="0">
                <a:solidFill>
                  <a:srgbClr val="FF0000"/>
                </a:solidFill>
              </a:rPr>
              <a:t>est </a:t>
            </a:r>
            <a:r>
              <a:rPr lang="fr-FR" sz="2000" b="1" u="sng" dirty="0"/>
              <a:t>appréciée</a:t>
            </a:r>
            <a:r>
              <a:rPr lang="fr-FR" sz="2000" dirty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surtout dans les provinces du Sud </a:t>
            </a:r>
            <a:r>
              <a:rPr lang="fr-FR" sz="2000" b="1" dirty="0"/>
              <a:t>que</a:t>
            </a:r>
            <a:r>
              <a:rPr lang="fr-FR" sz="2000" dirty="0"/>
              <a:t> la viande </a:t>
            </a:r>
            <a:r>
              <a:rPr lang="fr-FR" sz="2000" b="1" u="sng" dirty="0"/>
              <a:t>de chien </a:t>
            </a:r>
            <a:r>
              <a:rPr lang="fr-FR" sz="2000" b="1" dirty="0">
                <a:solidFill>
                  <a:srgbClr val="FF0000"/>
                </a:solidFill>
              </a:rPr>
              <a:t>est </a:t>
            </a:r>
            <a:r>
              <a:rPr lang="fr-FR" sz="2000" dirty="0"/>
              <a:t>appréciée.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b="1" u="sng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dans </a:t>
            </a:r>
            <a:r>
              <a:rPr lang="fr-FR" sz="2000" dirty="0"/>
              <a:t>les </a:t>
            </a:r>
            <a:r>
              <a:rPr lang="fr-FR" sz="2000" dirty="0" smtClean="0"/>
              <a:t>provinces.</a:t>
            </a:r>
          </a:p>
          <a:p>
            <a:pPr algn="just" eaLnBrk="1" hangingPunct="1">
              <a:lnSpc>
                <a:spcPts val="1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</a:t>
            </a:r>
            <a:r>
              <a:rPr lang="fr-FR" sz="2000" b="1" dirty="0" smtClean="0"/>
              <a:t>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dans les provinces </a:t>
            </a:r>
            <a:r>
              <a:rPr lang="fr-FR" sz="2000" b="1" u="sng" dirty="0"/>
              <a:t>du Sud</a:t>
            </a:r>
            <a:endParaRPr lang="fr-FR" sz="20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b="1" u="sng" dirty="0"/>
              <a:t>surtout</a:t>
            </a:r>
            <a:r>
              <a:rPr lang="fr-FR" sz="2000" dirty="0"/>
              <a:t> dans les provinces du Sud 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surtout dans les provinces du Sud </a:t>
            </a:r>
            <a:r>
              <a:rPr lang="fr-FR" sz="2000" b="1" u="sng" dirty="0"/>
              <a:t>que</a:t>
            </a:r>
            <a:r>
              <a:rPr lang="fr-FR" sz="2000" u="sng" dirty="0"/>
              <a:t> </a:t>
            </a:r>
            <a:r>
              <a:rPr lang="fr-FR" sz="2000" b="1" u="sng" dirty="0"/>
              <a:t>la viande </a:t>
            </a:r>
            <a:r>
              <a:rPr lang="fr-FR" sz="2000" b="1" u="sng" dirty="0" smtClean="0">
                <a:solidFill>
                  <a:srgbClr val="FF0000"/>
                </a:solidFill>
              </a:rPr>
              <a:t>est </a:t>
            </a:r>
            <a:r>
              <a:rPr lang="fr-FR" sz="2000" b="1" u="sng" dirty="0"/>
              <a:t>appréciée</a:t>
            </a:r>
            <a:r>
              <a:rPr lang="fr-FR" sz="2000" dirty="0"/>
              <a:t>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800" b="1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800" b="1" dirty="0" smtClean="0"/>
              <a:t>c’</a:t>
            </a:r>
            <a:r>
              <a:rPr lang="fr-FR" sz="2000" b="1" dirty="0" smtClean="0">
                <a:solidFill>
                  <a:srgbClr val="FF0000"/>
                </a:solidFill>
              </a:rPr>
              <a:t>est</a:t>
            </a:r>
            <a:r>
              <a:rPr lang="fr-FR" sz="2000" dirty="0" smtClean="0"/>
              <a:t> </a:t>
            </a:r>
            <a:r>
              <a:rPr lang="fr-FR" sz="2000" dirty="0"/>
              <a:t>surtout dans les provinces du Sud </a:t>
            </a:r>
            <a:r>
              <a:rPr lang="fr-FR" sz="2000" b="1" dirty="0"/>
              <a:t>que</a:t>
            </a:r>
            <a:r>
              <a:rPr lang="fr-FR" sz="2000" dirty="0"/>
              <a:t> la viande </a:t>
            </a:r>
            <a:r>
              <a:rPr lang="fr-FR" sz="2000" b="1" u="sng" dirty="0"/>
              <a:t>de chien </a:t>
            </a:r>
            <a:r>
              <a:rPr lang="fr-FR" sz="2000" b="1" dirty="0">
                <a:solidFill>
                  <a:srgbClr val="FF0000"/>
                </a:solidFill>
              </a:rPr>
              <a:t>est </a:t>
            </a:r>
            <a:r>
              <a:rPr lang="fr-FR" sz="2000" dirty="0"/>
              <a:t>appréciée.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sz="2000" b="1" u="sng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b="1" u="sng" dirty="0" smtClean="0"/>
              <a:t>En </a:t>
            </a:r>
            <a:r>
              <a:rPr lang="fr-FR" sz="2000" b="1" u="sng" dirty="0"/>
              <a:t>Chine</a:t>
            </a:r>
            <a:r>
              <a:rPr lang="fr-FR" sz="2000" dirty="0" smtClean="0"/>
              <a:t>,   </a:t>
            </a:r>
            <a:r>
              <a:rPr lang="fr-FR" sz="2000" b="1" dirty="0"/>
              <a:t>c’</a:t>
            </a:r>
            <a:r>
              <a:rPr lang="fr-FR" sz="2000" b="1" dirty="0">
                <a:solidFill>
                  <a:srgbClr val="FF0000"/>
                </a:solidFill>
              </a:rPr>
              <a:t>est</a:t>
            </a:r>
            <a:r>
              <a:rPr lang="fr-FR" sz="2000" dirty="0"/>
              <a:t> surtout dans les provinces du Sud 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b="1" dirty="0"/>
              <a:t> </a:t>
            </a:r>
            <a:r>
              <a:rPr lang="fr-FR" sz="2000" b="1" dirty="0" smtClean="0"/>
              <a:t>                                                                    que</a:t>
            </a:r>
            <a:r>
              <a:rPr lang="fr-FR" sz="2000" dirty="0" smtClean="0"/>
              <a:t> </a:t>
            </a:r>
            <a:r>
              <a:rPr lang="fr-FR" sz="2000" dirty="0"/>
              <a:t>la viande de chien </a:t>
            </a:r>
            <a:r>
              <a:rPr lang="fr-FR" sz="2000" b="1" dirty="0">
                <a:solidFill>
                  <a:srgbClr val="FF0000"/>
                </a:solidFill>
              </a:rPr>
              <a:t>est </a:t>
            </a:r>
            <a:r>
              <a:rPr lang="fr-FR" sz="2000" dirty="0"/>
              <a:t>appréciée.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 smtClean="0">
                <a:latin typeface="+mn-lt"/>
                <a:cs typeface="+mn-cs"/>
              </a:rPr>
              <a:t>Pourquoi les Chinois mangent-ils du chien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662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dirty="0" smtClean="0">
                <a:solidFill>
                  <a:srgbClr val="3D6AA1"/>
                </a:solidFill>
              </a:rPr>
              <a:t>principale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400" b="1" dirty="0" smtClean="0"/>
              <a:t>           </a:t>
            </a:r>
            <a:r>
              <a:rPr lang="fr-FR" sz="2400" dirty="0"/>
              <a:t>En Chine</a:t>
            </a:r>
            <a:r>
              <a:rPr lang="fr-FR" sz="2400" dirty="0" smtClean="0"/>
              <a:t>,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400" dirty="0" smtClean="0"/>
              <a:t>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b="1" dirty="0" smtClean="0">
                <a:solidFill>
                  <a:srgbClr val="3D6AA1"/>
                </a:solidFill>
              </a:rPr>
              <a:t>c’</a:t>
            </a:r>
            <a:r>
              <a:rPr lang="fr-FR" sz="2400" b="1" dirty="0" smtClean="0">
                <a:solidFill>
                  <a:srgbClr val="FF0000"/>
                </a:solidFill>
              </a:rPr>
              <a:t>est</a:t>
            </a:r>
            <a:r>
              <a:rPr lang="fr-FR" sz="2400" dirty="0" smtClean="0"/>
              <a:t> </a:t>
            </a:r>
            <a:r>
              <a:rPr lang="fr-FR" sz="2400" dirty="0"/>
              <a:t>surtout dans les provinces du Sud </a:t>
            </a:r>
            <a:endParaRPr lang="fr-FR" sz="24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fr-FR" b="1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b="1" dirty="0" smtClean="0">
                <a:solidFill>
                  <a:srgbClr val="3D6AA1"/>
                </a:solidFill>
              </a:rPr>
              <a:t>que</a:t>
            </a:r>
            <a:r>
              <a:rPr lang="fr-FR" sz="2400" dirty="0" smtClean="0"/>
              <a:t> </a:t>
            </a:r>
            <a:r>
              <a:rPr lang="fr-FR" sz="2400" dirty="0"/>
              <a:t>la viande de chien </a:t>
            </a:r>
            <a:r>
              <a:rPr lang="fr-FR" sz="2400" b="1" dirty="0">
                <a:solidFill>
                  <a:srgbClr val="FF0000"/>
                </a:solidFill>
              </a:rPr>
              <a:t>est </a:t>
            </a:r>
            <a:r>
              <a:rPr lang="fr-FR" sz="2400" dirty="0"/>
              <a:t>appréciée.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dirty="0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dirty="0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                                                     </a:t>
            </a:r>
            <a:r>
              <a:rPr lang="fr-FR" sz="2000" b="1" dirty="0" smtClean="0">
                <a:solidFill>
                  <a:srgbClr val="3D6AA1"/>
                </a:solidFill>
              </a:rPr>
              <a:t>secondaire</a:t>
            </a:r>
            <a:endParaRPr lang="fr-FR" sz="2000" b="1" dirty="0">
              <a:solidFill>
                <a:srgbClr val="3D6AA1"/>
              </a:solidFill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dirty="0" smtClean="0">
              <a:solidFill>
                <a:srgbClr val="3D6AA1"/>
              </a:solidFill>
              <a:latin typeface="Andalus" pitchFamily="18" charset="-78"/>
              <a:cs typeface="Andalus" pitchFamily="18" charset="-78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>
              <a:solidFill>
                <a:srgbClr val="3D6AA1"/>
              </a:solidFill>
              <a:latin typeface="Andalus" pitchFamily="18" charset="-78"/>
              <a:cs typeface="Andalus" pitchFamily="18" charset="-78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400" dirty="0" smtClean="0"/>
              <a:t>                        </a:t>
            </a:r>
            <a:endParaRPr lang="fr-FR" sz="2400" b="1" dirty="0" smtClean="0"/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/>
              <a:t>                 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>
                <a:solidFill>
                  <a:srgbClr val="0000FF"/>
                </a:solidFill>
              </a:rPr>
              <a:t>                                        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                                        </a:t>
            </a:r>
            <a:r>
              <a:rPr lang="fr-FR" sz="2000" b="1" dirty="0" smtClean="0">
                <a:solidFill>
                  <a:srgbClr val="0070C0"/>
                </a:solidFill>
              </a:rPr>
              <a:t>2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>
                <a:latin typeface="+mn-lt"/>
                <a:cs typeface="+mn-cs"/>
              </a:rPr>
              <a:t>Type de relation  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4320098" y="2600609"/>
            <a:ext cx="431800" cy="4536505"/>
          </a:xfrm>
          <a:prstGeom prst="leftBrace">
            <a:avLst>
              <a:gd name="adj1" fmla="val 234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1691148" y="3573016"/>
            <a:ext cx="288925" cy="10080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1619710" y="1805563"/>
            <a:ext cx="431800" cy="12963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7"/>
          <p:cNvSpPr/>
          <p:nvPr/>
        </p:nvSpPr>
        <p:spPr>
          <a:xfrm rot="16200000" flipH="1">
            <a:off x="4397997" y="714216"/>
            <a:ext cx="348214" cy="4752325"/>
          </a:xfrm>
          <a:prstGeom prst="leftBrace">
            <a:avLst>
              <a:gd name="adj1" fmla="val 23409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76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fr-FR" sz="2000" b="1" dirty="0"/>
              <a:t>L</a:t>
            </a:r>
            <a:r>
              <a:rPr lang="fr-FR" sz="2000" b="1" dirty="0" smtClean="0"/>
              <a:t>es </a:t>
            </a:r>
            <a:r>
              <a:rPr lang="fr-FR" sz="2000" b="1" dirty="0"/>
              <a:t>Chinois 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mangent </a:t>
            </a:r>
            <a:r>
              <a:rPr lang="fr-FR" sz="2000" dirty="0" smtClean="0"/>
              <a:t> la viande.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b="1" dirty="0"/>
              <a:t>L</a:t>
            </a:r>
            <a:r>
              <a:rPr lang="fr-FR" sz="2000" b="1" dirty="0" smtClean="0"/>
              <a:t>es </a:t>
            </a:r>
            <a:r>
              <a:rPr lang="fr-FR" sz="2000" b="1" dirty="0"/>
              <a:t>Chinois </a:t>
            </a:r>
            <a:r>
              <a:rPr lang="fr-FR" sz="2000" u="sng" dirty="0"/>
              <a:t>ne</a:t>
            </a:r>
            <a:r>
              <a:rPr lang="fr-FR" sz="2000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mangent</a:t>
            </a:r>
            <a:r>
              <a:rPr lang="fr-FR" sz="2000" dirty="0"/>
              <a:t> </a:t>
            </a:r>
            <a:r>
              <a:rPr lang="fr-FR" sz="2000" u="sng" dirty="0"/>
              <a:t>pas</a:t>
            </a:r>
            <a:r>
              <a:rPr lang="fr-FR" sz="2000" dirty="0"/>
              <a:t> la </a:t>
            </a:r>
            <a:r>
              <a:rPr lang="fr-FR" sz="2000" dirty="0" smtClean="0"/>
              <a:t>viande.</a:t>
            </a:r>
            <a:endParaRPr lang="en-GB" sz="2000" dirty="0"/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r>
              <a:rPr lang="fr-FR" sz="2000" b="1" dirty="0" smtClean="0"/>
              <a:t>Les </a:t>
            </a:r>
            <a:r>
              <a:rPr lang="fr-FR" sz="2000" b="1" dirty="0"/>
              <a:t>Chinois </a:t>
            </a:r>
            <a:r>
              <a:rPr lang="fr-FR" sz="2000" dirty="0"/>
              <a:t>ne </a:t>
            </a:r>
            <a:r>
              <a:rPr lang="fr-FR" sz="2000" b="1" dirty="0">
                <a:solidFill>
                  <a:srgbClr val="FF0000"/>
                </a:solidFill>
              </a:rPr>
              <a:t>mangent</a:t>
            </a:r>
            <a:r>
              <a:rPr lang="fr-FR" sz="2000" dirty="0"/>
              <a:t> pas la viande </a:t>
            </a:r>
            <a:r>
              <a:rPr lang="fr-FR" sz="2000" b="1" u="sng" dirty="0"/>
              <a:t>de </a:t>
            </a:r>
            <a:r>
              <a:rPr lang="fr-FR" sz="2000" b="1" u="sng" dirty="0" smtClean="0"/>
              <a:t>lapin</a:t>
            </a:r>
            <a:r>
              <a:rPr lang="fr-FR" sz="2000" dirty="0" smtClean="0"/>
              <a:t>.</a:t>
            </a:r>
            <a:endParaRPr lang="en-GB" sz="2000" dirty="0"/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r>
              <a:rPr lang="fr-FR" sz="2000" b="1" dirty="0" smtClean="0"/>
              <a:t>Les </a:t>
            </a:r>
            <a:r>
              <a:rPr lang="fr-FR" sz="2000" b="1" dirty="0"/>
              <a:t>Chinois </a:t>
            </a:r>
            <a:r>
              <a:rPr lang="fr-FR" sz="2000" dirty="0"/>
              <a:t>ne </a:t>
            </a:r>
            <a:r>
              <a:rPr lang="fr-FR" sz="2000" b="1" dirty="0">
                <a:solidFill>
                  <a:srgbClr val="FF0000"/>
                </a:solidFill>
              </a:rPr>
              <a:t>mangent</a:t>
            </a:r>
            <a:r>
              <a:rPr lang="fr-FR" sz="2000" dirty="0"/>
              <a:t> pas la viande de lapin, </a:t>
            </a:r>
            <a:r>
              <a:rPr lang="fr-FR" sz="2000" b="1" u="sng" dirty="0"/>
              <a:t>considéré comme un animal sympathique</a:t>
            </a:r>
            <a:r>
              <a:rPr lang="fr-FR" sz="2000" dirty="0"/>
              <a:t>.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b="1" u="sng" dirty="0"/>
              <a:t>En revanche</a:t>
            </a:r>
            <a:r>
              <a:rPr lang="fr-FR" sz="2000" dirty="0"/>
              <a:t>, </a:t>
            </a:r>
            <a:r>
              <a:rPr lang="fr-FR" sz="2000" b="1" dirty="0"/>
              <a:t>les Chinois </a:t>
            </a:r>
            <a:r>
              <a:rPr lang="fr-FR" sz="2000" dirty="0"/>
              <a:t>ne </a:t>
            </a:r>
            <a:r>
              <a:rPr lang="fr-FR" sz="2000" b="1" dirty="0">
                <a:solidFill>
                  <a:srgbClr val="FF0000"/>
                </a:solidFill>
              </a:rPr>
              <a:t>mangent</a:t>
            </a:r>
            <a:r>
              <a:rPr lang="fr-FR" sz="2000" dirty="0"/>
              <a:t> pas la viande de lapin, 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          considéré </a:t>
            </a:r>
            <a:r>
              <a:rPr lang="fr-FR" sz="2000" dirty="0"/>
              <a:t>comme un animal sympathique.</a:t>
            </a:r>
            <a:endParaRPr lang="en-GB" sz="2000" dirty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79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37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50165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                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                                      Connecteurs (</a:t>
            </a:r>
            <a:r>
              <a:rPr lang="fr-FR" sz="20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Previous</a:t>
            </a:r>
            <a:r>
              <a:rPr lang="fr-FR" sz="20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sentence)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En revanche,</a:t>
            </a:r>
            <a:r>
              <a:rPr lang="fr-FR" sz="2000" b="1" dirty="0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dirty="0" smtClean="0"/>
              <a:t>    les Chinois </a:t>
            </a:r>
            <a:r>
              <a:rPr lang="fr-FR" sz="2000" dirty="0" smtClean="0"/>
              <a:t>ne </a:t>
            </a:r>
            <a:r>
              <a:rPr lang="fr-FR" sz="2000" b="1" dirty="0" smtClean="0">
                <a:solidFill>
                  <a:srgbClr val="FF0000"/>
                </a:solidFill>
              </a:rPr>
              <a:t>mangent </a:t>
            </a:r>
            <a:r>
              <a:rPr lang="fr-FR" sz="2000" dirty="0" smtClean="0"/>
              <a:t>pas de viande de lapin, </a:t>
            </a: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                            considéré comme un animal sympathique.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/>
              <a:t>         </a:t>
            </a:r>
            <a:endParaRPr lang="fr-FR" sz="2000" dirty="0" smtClean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>
              <a:latin typeface="Andalus" pitchFamily="18" charset="-78"/>
              <a:cs typeface="Andalus" pitchFamily="18" charset="-78"/>
            </a:endParaRP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       </a:t>
            </a:r>
            <a:r>
              <a:rPr lang="fr-FR" sz="2000" dirty="0" smtClean="0"/>
              <a:t> </a:t>
            </a:r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dirty="0" smtClean="0"/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b="1" dirty="0" smtClean="0">
                <a:solidFill>
                  <a:srgbClr val="0000FF"/>
                </a:solidFill>
              </a:rPr>
              <a:t>     </a:t>
            </a:r>
            <a:endParaRPr lang="en-US" sz="2000" b="1" dirty="0" smtClean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600" b="1" dirty="0" smtClean="0">
                <a:latin typeface="+mn-lt"/>
                <a:cs typeface="+mn-cs"/>
              </a:rPr>
              <a:t>Construction </a:t>
            </a:r>
            <a:endParaRPr lang="en-US" sz="1600" b="1" dirty="0">
              <a:latin typeface="Bradley Hand ITC" pitchFamily="66" charset="0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>
          <a:xfrm rot="5400000" flipH="1">
            <a:off x="4399409" y="912981"/>
            <a:ext cx="288032" cy="7632848"/>
          </a:xfrm>
          <a:prstGeom prst="leftBrace">
            <a:avLst>
              <a:gd name="adj1" fmla="val 10704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Up-Down Arrow 7"/>
          <p:cNvSpPr/>
          <p:nvPr/>
        </p:nvSpPr>
        <p:spPr>
          <a:xfrm>
            <a:off x="4427537" y="2255838"/>
            <a:ext cx="288925" cy="7794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1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CELUI          (the one) pronom remplaçant le pantalon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CEUX-CI      (</a:t>
            </a:r>
            <a:r>
              <a:rPr lang="fr-FR" sz="2000" dirty="0" err="1" smtClean="0"/>
              <a:t>those</a:t>
            </a:r>
            <a:r>
              <a:rPr lang="fr-FR" sz="2000" dirty="0" smtClean="0"/>
              <a:t>/ the latter) pronom remplaçant les détenus.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DE (préposition) =  OF</a:t>
            </a:r>
            <a:r>
              <a:rPr lang="fr-FR" sz="2000" dirty="0"/>
              <a:t> </a:t>
            </a:r>
            <a:r>
              <a:rPr lang="fr-FR" sz="2000" dirty="0" smtClean="0"/>
              <a:t>            privés DE    =   </a:t>
            </a:r>
            <a:r>
              <a:rPr lang="fr-FR" sz="2000" dirty="0" err="1" smtClean="0"/>
              <a:t>deprived</a:t>
            </a:r>
            <a:r>
              <a:rPr lang="fr-FR" sz="2000" dirty="0" smtClean="0"/>
              <a:t> OF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                                                     mesure DE sécurité  =   </a:t>
            </a:r>
            <a:r>
              <a:rPr lang="fr-FR" sz="2000" dirty="0" err="1" smtClean="0"/>
              <a:t>measure</a:t>
            </a:r>
            <a:r>
              <a:rPr lang="fr-FR" sz="2000" dirty="0" smtClean="0"/>
              <a:t>  OF </a:t>
            </a:r>
            <a:r>
              <a:rPr lang="fr-FR" sz="2000" dirty="0" err="1" smtClean="0"/>
              <a:t>safety</a:t>
            </a:r>
            <a:endParaRPr lang="en-GB" sz="20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PAR  =  BY / AS                          PAR  mesure de sécurité  = as </a:t>
            </a:r>
            <a:r>
              <a:rPr lang="fr-FR" sz="2000" dirty="0" err="1" smtClean="0"/>
              <a:t>safety</a:t>
            </a:r>
            <a:r>
              <a:rPr lang="fr-FR" sz="2000" dirty="0" smtClean="0"/>
              <a:t> </a:t>
            </a:r>
            <a:r>
              <a:rPr lang="fr-FR" sz="2000" dirty="0" err="1" smtClean="0"/>
              <a:t>measure</a:t>
            </a:r>
            <a:r>
              <a:rPr lang="fr-FR" sz="2000" dirty="0" smtClean="0"/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2000" dirty="0" smtClean="0"/>
              <a:t>SUR = on                                    SUR les hanches = on the </a:t>
            </a:r>
            <a:r>
              <a:rPr lang="fr-FR" sz="2000" dirty="0" err="1" smtClean="0"/>
              <a:t>hips</a:t>
            </a: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LEUR = </a:t>
            </a:r>
            <a:r>
              <a:rPr lang="fr-FR" sz="2000" dirty="0" err="1" smtClean="0"/>
              <a:t>their</a:t>
            </a:r>
            <a:r>
              <a:rPr lang="fr-FR" sz="2000" dirty="0" smtClean="0"/>
              <a:t>                              leur ceinture  </a:t>
            </a:r>
            <a:endParaRPr lang="en-GB" sz="8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b="1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b="1" smtClean="0"/>
              <a:t>Connecteurs</a:t>
            </a:r>
            <a:r>
              <a:rPr lang="fr-FR" sz="2000" b="1" dirty="0" smtClean="0"/>
              <a:t>: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en effet = in </a:t>
            </a:r>
            <a:r>
              <a:rPr lang="fr-FR" sz="2000" dirty="0" err="1" smtClean="0"/>
              <a:t>fact</a:t>
            </a:r>
            <a:r>
              <a:rPr lang="fr-FR" sz="2000" dirty="0" smtClean="0"/>
              <a:t> / </a:t>
            </a:r>
            <a:r>
              <a:rPr lang="fr-FR" sz="2000" dirty="0" err="1" smtClean="0"/>
              <a:t>indeed</a:t>
            </a:r>
            <a:r>
              <a:rPr lang="fr-FR" sz="2000" dirty="0" smtClean="0"/>
              <a:t> (</a:t>
            </a:r>
            <a:r>
              <a:rPr lang="fr-FR" sz="2000" dirty="0" err="1" smtClean="0"/>
              <a:t>introduces</a:t>
            </a:r>
            <a:r>
              <a:rPr lang="fr-FR" sz="2000" dirty="0" smtClean="0"/>
              <a:t> an </a:t>
            </a:r>
            <a:r>
              <a:rPr lang="fr-FR" sz="2000" dirty="0" err="1" smtClean="0"/>
              <a:t>explaination</a:t>
            </a:r>
            <a:r>
              <a:rPr lang="fr-FR" sz="2000" dirty="0" smtClean="0"/>
              <a:t>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Ainsi = </a:t>
            </a:r>
            <a:r>
              <a:rPr lang="fr-FR" sz="2000" dirty="0" err="1" smtClean="0"/>
              <a:t>thus</a:t>
            </a:r>
            <a:r>
              <a:rPr lang="fr-FR" sz="2000" dirty="0" smtClean="0"/>
              <a:t> / </a:t>
            </a:r>
            <a:r>
              <a:rPr lang="fr-FR" sz="2000" dirty="0" err="1" smtClean="0"/>
              <a:t>this</a:t>
            </a:r>
            <a:r>
              <a:rPr lang="fr-FR" sz="2000" dirty="0" smtClean="0"/>
              <a:t> </a:t>
            </a:r>
            <a:r>
              <a:rPr lang="fr-FR" sz="2000" dirty="0" err="1" smtClean="0"/>
              <a:t>way</a:t>
            </a:r>
            <a:r>
              <a:rPr lang="fr-FR" sz="2000" dirty="0" smtClean="0"/>
              <a:t> (</a:t>
            </a:r>
            <a:r>
              <a:rPr lang="fr-FR" sz="2000" dirty="0" err="1" smtClean="0"/>
              <a:t>introduces</a:t>
            </a:r>
            <a:r>
              <a:rPr lang="fr-FR" sz="2000" dirty="0" smtClean="0"/>
              <a:t> a </a:t>
            </a:r>
            <a:r>
              <a:rPr lang="fr-FR" sz="2000" dirty="0" err="1" smtClean="0"/>
              <a:t>consequence</a:t>
            </a:r>
            <a:r>
              <a:rPr lang="fr-FR" sz="2000" dirty="0" smtClean="0"/>
              <a:t>)</a:t>
            </a:r>
            <a:endParaRPr lang="en-GB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r-FR" sz="2000" dirty="0" smtClean="0"/>
              <a:t>et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fr-FR" sz="2000" dirty="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en-US" sz="2000" b="1" dirty="0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862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Quelle est l’origine du </a:t>
            </a:r>
            <a:r>
              <a:rPr lang="fr-FR" sz="2000" dirty="0" err="1">
                <a:latin typeface="+mn-lt"/>
                <a:cs typeface="+mn-cs"/>
              </a:rPr>
              <a:t>baggy</a:t>
            </a:r>
            <a:r>
              <a:rPr lang="fr-FR" sz="2000" dirty="0">
                <a:latin typeface="+mn-lt"/>
                <a:cs typeface="+mn-cs"/>
              </a:rPr>
              <a:t> ?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dirty="0" smtClean="0"/>
              <a:t>Pourquoi   </a:t>
            </a:r>
            <a:r>
              <a:rPr lang="fr-FR" sz="1800" dirty="0"/>
              <a:t>les </a:t>
            </a:r>
            <a:r>
              <a:rPr lang="fr-FR" sz="1800" dirty="0" smtClean="0"/>
              <a:t>  Chinois   mangent-ils   du    chien</a:t>
            </a:r>
            <a:r>
              <a:rPr lang="fr-FR" sz="1800" dirty="0"/>
              <a:t> ?</a:t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……………………………………..……………………………………………….….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dirty="0" smtClean="0"/>
              <a:t>Dans </a:t>
            </a:r>
            <a:r>
              <a:rPr lang="fr-FR" sz="1800" dirty="0"/>
              <a:t>plusieurs pays de culture chinoise</a:t>
            </a:r>
            <a:r>
              <a:rPr lang="fr-FR" sz="1800" dirty="0" smtClean="0"/>
              <a:t>, manger</a:t>
            </a:r>
            <a:r>
              <a:rPr lang="fr-FR" sz="1800" dirty="0"/>
              <a:t> de la 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/>
              <a:t>de </a:t>
            </a:r>
            <a:r>
              <a:rPr lang="fr-FR" sz="1800" dirty="0"/>
              <a:t>chien est supposé apporter de la </a:t>
            </a:r>
            <a:r>
              <a:rPr lang="fr-FR" sz="1800" dirty="0" smtClean="0"/>
              <a:t>force </a:t>
            </a:r>
            <a:r>
              <a:rPr lang="fr-FR" sz="1800" dirty="0"/>
              <a:t>et de la chaleur au corps.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dirty="0" smtClean="0"/>
              <a:t>En </a:t>
            </a:r>
            <a:r>
              <a:rPr lang="fr-FR" sz="1800" dirty="0"/>
              <a:t>Chine, c’est surtout dans les </a:t>
            </a:r>
            <a:r>
              <a:rPr lang="fr-FR" sz="1800" dirty="0" smtClean="0"/>
              <a:t>provinces </a:t>
            </a:r>
            <a:r>
              <a:rPr lang="fr-FR" sz="1800" dirty="0"/>
              <a:t>du Sud que la </a:t>
            </a:r>
            <a:r>
              <a:rPr lang="fr-FR" sz="1800" dirty="0" smtClean="0"/>
              <a:t>viande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de chien 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dirty="0" smtClean="0"/>
              <a:t>. En </a:t>
            </a:r>
            <a:r>
              <a:rPr lang="fr-FR" sz="1800" dirty="0"/>
              <a:t>revanche, les Chinois ne mangent </a:t>
            </a:r>
            <a:r>
              <a:rPr lang="fr-FR" sz="1800" dirty="0" smtClean="0"/>
              <a:t>pas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r>
              <a:rPr lang="fr-FR" sz="1800" dirty="0"/>
              <a:t> </a:t>
            </a:r>
            <a:endParaRPr lang="fr-FR" sz="18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la </a:t>
            </a:r>
            <a:r>
              <a:rPr lang="fr-FR" sz="1800" dirty="0"/>
              <a:t>viande de </a:t>
            </a:r>
            <a:r>
              <a:rPr lang="fr-FR" sz="1800" dirty="0" smtClean="0"/>
              <a:t>lapin, considéré </a:t>
            </a:r>
            <a:r>
              <a:rPr lang="fr-FR" sz="1800" dirty="0"/>
              <a:t>comme un 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fr-FR" sz="1800" b="1" smtClean="0"/>
              <a:t>Tout   savoir   sur… le   petit   déjeuner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………………………………..…………….…………………………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fr-FR" sz="1800" smtClean="0"/>
              <a:t>……………………………………………………………………………….….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358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28750"/>
            <a:ext cx="8229600" cy="5072063"/>
          </a:xfrm>
          <a:solidFill>
            <a:schemeClr val="bg2"/>
          </a:solidFill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prisons / détenus / mesure de sécurité 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ceinture / pantalon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privés de  (</a:t>
            </a:r>
            <a:r>
              <a:rPr lang="fr-FR" sz="1800" smtClean="0">
                <a:latin typeface="Bookman Old Style" pitchFamily="18" charset="0"/>
              </a:rPr>
              <a:t>deprived of) / </a:t>
            </a:r>
            <a:r>
              <a:rPr lang="fr-FR" sz="2000" smtClean="0"/>
              <a:t>porté par </a:t>
            </a:r>
            <a:r>
              <a:rPr lang="fr-FR" sz="2400" smtClean="0"/>
              <a:t>(</a:t>
            </a:r>
            <a:r>
              <a:rPr lang="fr-FR" sz="1800" smtClean="0">
                <a:latin typeface="Bookman Old Style" pitchFamily="18" charset="0"/>
              </a:rPr>
              <a:t>worn by</a:t>
            </a:r>
            <a:r>
              <a:rPr lang="fr-FR" sz="2000" smtClean="0">
                <a:latin typeface="Bookman Old Style" pitchFamily="18" charset="0"/>
              </a:rPr>
              <a:t>)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000" smtClean="0"/>
              <a:t>tomber = </a:t>
            </a:r>
            <a:r>
              <a:rPr lang="fr-FR" sz="1800" smtClean="0">
                <a:latin typeface="Bookman Old Style" pitchFamily="18" charset="0"/>
              </a:rPr>
              <a:t>to fall ( a tumb/grave ) / </a:t>
            </a:r>
            <a:r>
              <a:rPr lang="fr-FR" sz="2000" smtClean="0"/>
              <a:t>hanche = </a:t>
            </a:r>
            <a:r>
              <a:rPr lang="fr-FR" sz="1800" smtClean="0">
                <a:latin typeface="Bookman Old Style" pitchFamily="18" charset="0"/>
              </a:rPr>
              <a:t>hips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000" smtClean="0"/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b="1" smtClean="0">
              <a:latin typeface="Bradley Hand ITC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09575" y="285750"/>
            <a:ext cx="8229600" cy="10112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2000" dirty="0">
                <a:latin typeface="+mn-lt"/>
                <a:cs typeface="+mn-cs"/>
              </a:rPr>
              <a:t>VOCABULAIRE</a:t>
            </a:r>
            <a:r>
              <a:rPr lang="en-US" dirty="0">
                <a:latin typeface="+mj-lt"/>
                <a:ea typeface="+mj-ea"/>
                <a:cs typeface="+mj-cs"/>
              </a:rPr>
              <a:t/>
            </a:r>
            <a:br>
              <a:rPr lang="en-US" dirty="0">
                <a:latin typeface="+mj-lt"/>
                <a:ea typeface="+mj-ea"/>
                <a:cs typeface="+mj-cs"/>
              </a:rPr>
            </a:br>
            <a:endParaRPr lang="en-US" sz="1600" b="1" dirty="0">
              <a:latin typeface="Bradley Hand ITC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latin typeface="+mn-lt"/>
                <a:ea typeface="+mn-ea"/>
                <a:cs typeface="+mn-cs"/>
              </a:rPr>
              <a:t>Ponctuation</a:t>
            </a:r>
            <a:endParaRPr lang="en-US" sz="6000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1547813" y="2276475"/>
            <a:ext cx="6119812" cy="4079875"/>
          </a:xfrm>
          <a:solidFill>
            <a:schemeClr val="bg2"/>
          </a:solidFill>
        </p:spPr>
        <p:txBody>
          <a:bodyPr anchor="ctr"/>
          <a:lstStyle/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.</a:t>
            </a:r>
            <a:r>
              <a:rPr lang="fr-FR" sz="2800" smtClean="0"/>
              <a:t>   point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…</a:t>
            </a:r>
            <a:r>
              <a:rPr lang="fr-FR" sz="2800" smtClean="0"/>
              <a:t> points de suspension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-</a:t>
            </a:r>
            <a:r>
              <a:rPr lang="fr-FR" sz="2800" smtClean="0"/>
              <a:t>   tiret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,</a:t>
            </a:r>
            <a:r>
              <a:rPr lang="fr-FR" sz="2800" smtClean="0"/>
              <a:t>   virgule</a:t>
            </a: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smtClean="0">
              <a:solidFill>
                <a:srgbClr val="FF0000"/>
              </a:solidFill>
            </a:endParaRPr>
          </a:p>
          <a:p>
            <a:pPr lvl="3"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FF0000"/>
                </a:solidFill>
              </a:rPr>
              <a:t>LETTRE MAJUSCULE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dirty="0" smtClean="0"/>
              <a:t>Pourquoi   </a:t>
            </a:r>
            <a:r>
              <a:rPr lang="fr-FR" sz="1800" dirty="0"/>
              <a:t>les </a:t>
            </a:r>
            <a:r>
              <a:rPr lang="fr-FR" sz="1800" dirty="0" smtClean="0"/>
              <a:t>  Chinois   mangent-ils   du    chien</a:t>
            </a:r>
            <a:r>
              <a:rPr lang="fr-FR" sz="1800" dirty="0"/>
              <a:t> ?</a:t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……………………………………..……………………………………………….….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dirty="0" smtClean="0"/>
              <a:t>Dans </a:t>
            </a:r>
            <a:r>
              <a:rPr lang="fr-FR" sz="1800" dirty="0"/>
              <a:t>plusieurs pays de culture chinoise</a:t>
            </a:r>
            <a:r>
              <a:rPr lang="fr-FR" sz="1800" dirty="0" smtClean="0"/>
              <a:t>, manger</a:t>
            </a:r>
            <a:r>
              <a:rPr lang="fr-FR" sz="1800" dirty="0"/>
              <a:t> de la 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/>
              <a:t>de </a:t>
            </a:r>
            <a:r>
              <a:rPr lang="fr-FR" sz="1800" dirty="0"/>
              <a:t>chien est supposé apporter de la </a:t>
            </a:r>
            <a:r>
              <a:rPr lang="fr-FR" sz="1800" dirty="0" smtClean="0"/>
              <a:t>force </a:t>
            </a:r>
            <a:r>
              <a:rPr lang="fr-FR" sz="1800" dirty="0"/>
              <a:t>et de la chaleur au corps.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dirty="0" smtClean="0"/>
              <a:t>En </a:t>
            </a:r>
            <a:r>
              <a:rPr lang="fr-FR" sz="1800" dirty="0"/>
              <a:t>Chine, c’est surtout dans les </a:t>
            </a:r>
            <a:r>
              <a:rPr lang="fr-FR" sz="1800" dirty="0" smtClean="0"/>
              <a:t>provinces </a:t>
            </a:r>
            <a:r>
              <a:rPr lang="fr-FR" sz="1800" dirty="0"/>
              <a:t>du Sud que la </a:t>
            </a:r>
            <a:r>
              <a:rPr lang="fr-FR" sz="1800" dirty="0" smtClean="0"/>
              <a:t>viande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de chien 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dirty="0" smtClean="0"/>
              <a:t>. En </a:t>
            </a:r>
            <a:r>
              <a:rPr lang="fr-FR" sz="1800" dirty="0"/>
              <a:t>revanche, les Chinois ne mangent </a:t>
            </a:r>
            <a:r>
              <a:rPr lang="fr-FR" sz="1800" dirty="0" smtClean="0"/>
              <a:t>pas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r>
              <a:rPr lang="fr-FR" sz="1800" dirty="0"/>
              <a:t> </a:t>
            </a:r>
            <a:endParaRPr lang="fr-FR" sz="18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la </a:t>
            </a:r>
            <a:r>
              <a:rPr lang="fr-FR" sz="1800" dirty="0"/>
              <a:t>viande de </a:t>
            </a:r>
            <a:r>
              <a:rPr lang="fr-FR" sz="1800" dirty="0" smtClean="0"/>
              <a:t>lapin, considéré </a:t>
            </a:r>
            <a:r>
              <a:rPr lang="fr-FR" sz="1800" dirty="0"/>
              <a:t>comme un 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3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/>
              <a:t>les </a:t>
            </a:r>
            <a:r>
              <a:rPr lang="fr-FR" sz="1800" dirty="0" smtClean="0"/>
              <a:t>  Chinois   mangent-ils   du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……………………………………..……………………………………………….….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/>
              <a:t>ans </a:t>
            </a:r>
            <a:r>
              <a:rPr lang="fr-FR" sz="1800" dirty="0"/>
              <a:t>plusieurs pays de culture 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de la 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/>
              <a:t>de </a:t>
            </a:r>
            <a:r>
              <a:rPr lang="fr-FR" sz="1800" dirty="0"/>
              <a:t>chien est supposé apporter de la </a:t>
            </a:r>
            <a:r>
              <a:rPr lang="fr-FR" sz="1800" dirty="0" smtClean="0"/>
              <a:t>force </a:t>
            </a:r>
            <a:r>
              <a:rPr lang="fr-FR" sz="1800" dirty="0"/>
              <a:t>et de la chaleur au 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/>
              <a:t>n </a:t>
            </a:r>
            <a:r>
              <a:rPr lang="fr-FR" sz="1800" dirty="0"/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c’est surtout dans les </a:t>
            </a:r>
            <a:r>
              <a:rPr lang="fr-FR" sz="1800" dirty="0" smtClean="0"/>
              <a:t>provinces </a:t>
            </a:r>
            <a:r>
              <a:rPr lang="fr-FR" sz="1800" dirty="0"/>
              <a:t>du Sud que la </a:t>
            </a:r>
            <a:r>
              <a:rPr lang="fr-FR" sz="1800" dirty="0" smtClean="0"/>
              <a:t>viande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de chien 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/>
              <a:t>n </a:t>
            </a:r>
            <a:r>
              <a:rPr lang="fr-FR" sz="1800" dirty="0"/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les Chinois ne mangent </a:t>
            </a:r>
            <a:r>
              <a:rPr lang="fr-FR" sz="1800" dirty="0" smtClean="0"/>
              <a:t>pas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r>
              <a:rPr lang="fr-FR" sz="1800" dirty="0"/>
              <a:t> </a:t>
            </a:r>
            <a:endParaRPr lang="fr-FR" sz="18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la </a:t>
            </a:r>
            <a:r>
              <a:rPr lang="fr-FR" sz="1800" dirty="0"/>
              <a:t>viande de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considéré </a:t>
            </a:r>
            <a:r>
              <a:rPr lang="fr-FR" sz="1800" dirty="0"/>
              <a:t>comme un 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3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6000" b="1" dirty="0" smtClean="0">
                <a:solidFill>
                  <a:srgbClr val="009644"/>
                </a:solidFill>
                <a:latin typeface="+mn-lt"/>
                <a:ea typeface="+mn-ea"/>
                <a:cs typeface="+mn-cs"/>
              </a:rPr>
              <a:t>Mots transparents</a:t>
            </a:r>
            <a:endParaRPr lang="en-US" sz="6000" b="1" dirty="0" smtClean="0">
              <a:solidFill>
                <a:srgbClr val="009644"/>
              </a:solidFill>
            </a:endParaRP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3708400" y="3429000"/>
            <a:ext cx="4392613" cy="2305050"/>
          </a:xfrm>
          <a:solidFill>
            <a:schemeClr val="bg2"/>
          </a:solidFill>
        </p:spPr>
        <p:txBody>
          <a:bodyPr anchor="ctr"/>
          <a:lstStyle/>
          <a:p>
            <a:pPr marL="1073150" lvl="3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smtClean="0">
                <a:solidFill>
                  <a:srgbClr val="009644"/>
                </a:solidFill>
              </a:rPr>
              <a:t>Green Light Words</a:t>
            </a: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600" b="1" smtClean="0">
              <a:latin typeface="Bradley Hand ITC" pitchFamily="66" charset="0"/>
            </a:endParaRPr>
          </a:p>
        </p:txBody>
      </p:sp>
      <p:pic>
        <p:nvPicPr>
          <p:cNvPr id="8197" name="Picture 2" descr="http://img.over-blog.com/317x368/0/51/50/01/piste-routiere/feu_v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05038"/>
            <a:ext cx="30194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1237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1800" b="1" dirty="0" smtClean="0">
                <a:solidFill>
                  <a:srgbClr val="FF0000"/>
                </a:solidFill>
              </a:rPr>
              <a:t>P</a:t>
            </a:r>
            <a:r>
              <a:rPr lang="fr-FR" sz="1800" dirty="0" smtClean="0"/>
              <a:t>ourquoi   </a:t>
            </a:r>
            <a:r>
              <a:rPr lang="fr-FR" sz="1800" dirty="0"/>
              <a:t>les </a:t>
            </a:r>
            <a:r>
              <a:rPr lang="fr-FR" sz="1800" dirty="0" smtClean="0"/>
              <a:t>  </a:t>
            </a:r>
            <a:r>
              <a:rPr lang="fr-FR" sz="1800" dirty="0" smtClean="0">
                <a:solidFill>
                  <a:srgbClr val="007E39"/>
                </a:solidFill>
              </a:rPr>
              <a:t>Chinois </a:t>
            </a:r>
            <a:r>
              <a:rPr lang="fr-FR" sz="1800" dirty="0" smtClean="0"/>
              <a:t>  mangent-ils   du    chien</a:t>
            </a:r>
            <a:r>
              <a:rPr lang="fr-FR" sz="1800" dirty="0"/>
              <a:t> </a:t>
            </a:r>
            <a:r>
              <a:rPr lang="fr-FR" sz="1800" b="1" dirty="0">
                <a:solidFill>
                  <a:srgbClr val="FF0000"/>
                </a:solidFill>
              </a:rPr>
              <a:t>?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………………………………………………..…………….…………………………</a:t>
            </a:r>
            <a: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  <a:t/>
            </a:r>
            <a:br>
              <a:rPr lang="en-US" sz="1600" b="1" dirty="0" smtClean="0">
                <a:latin typeface="Bradley Hand ITC" pitchFamily="66" charset="0"/>
                <a:ea typeface="+mn-ea"/>
                <a:cs typeface="+mn-cs"/>
              </a:rPr>
            </a:br>
            <a:r>
              <a:rPr lang="fr-FR" sz="1600" b="1" dirty="0" smtClean="0">
                <a:latin typeface="Bradley Hand ITC" pitchFamily="66" charset="0"/>
                <a:ea typeface="+mn-ea"/>
                <a:cs typeface="+mn-cs"/>
              </a:rPr>
              <a:t>……………………………………..……………………………………………….….</a:t>
            </a:r>
            <a:endParaRPr lang="en-US" sz="1800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solidFill>
            <a:schemeClr val="bg2"/>
          </a:solidFill>
        </p:spPr>
        <p:txBody>
          <a:bodyPr anchor="ctr"/>
          <a:lstStyle/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r>
              <a:rPr lang="fr-FR" sz="2000" dirty="0" smtClean="0"/>
              <a:t>      	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FR" sz="1800" dirty="0" smtClean="0"/>
              <a:t>ans </a:t>
            </a:r>
            <a:r>
              <a:rPr lang="fr-FR" sz="1800" dirty="0"/>
              <a:t>plusieurs pays de </a:t>
            </a:r>
            <a:r>
              <a:rPr lang="fr-FR" sz="1800" dirty="0">
                <a:solidFill>
                  <a:srgbClr val="007E39"/>
                </a:solidFill>
              </a:rPr>
              <a:t>culture</a:t>
            </a:r>
            <a:r>
              <a:rPr lang="fr-FR" sz="1800" dirty="0"/>
              <a:t> </a:t>
            </a:r>
            <a:r>
              <a:rPr lang="fr-FR" sz="1800" dirty="0">
                <a:solidFill>
                  <a:srgbClr val="007E39"/>
                </a:solidFill>
              </a:rPr>
              <a:t>chinoise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manger</a:t>
            </a:r>
            <a:r>
              <a:rPr lang="fr-FR" sz="1800" dirty="0"/>
              <a:t> de la viande</a:t>
            </a:r>
            <a:r>
              <a:rPr lang="fr-FR" sz="1800" dirty="0" smtClean="0"/>
              <a:t>    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.………………………………………………………………….…………………………………………………………………………………………………………………………………</a:t>
            </a:r>
            <a:r>
              <a:rPr lang="fr-FR" sz="16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16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600" dirty="0" smtClean="0"/>
              <a:t>	</a:t>
            </a:r>
            <a:r>
              <a:rPr lang="fr-FR" sz="1800" dirty="0" smtClean="0"/>
              <a:t>de </a:t>
            </a:r>
            <a:r>
              <a:rPr lang="fr-FR" sz="1800" dirty="0"/>
              <a:t>chien est supposé apporter de la </a:t>
            </a:r>
            <a:r>
              <a:rPr lang="fr-FR" sz="1800" dirty="0" smtClean="0">
                <a:solidFill>
                  <a:srgbClr val="007E39"/>
                </a:solidFill>
              </a:rPr>
              <a:t>force</a:t>
            </a:r>
            <a:r>
              <a:rPr lang="fr-FR" sz="1800" dirty="0" smtClean="0"/>
              <a:t> </a:t>
            </a:r>
            <a:r>
              <a:rPr lang="fr-FR" sz="1800" dirty="0"/>
              <a:t>et de la chaleur au corps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600" b="1" dirty="0" smtClean="0">
                <a:latin typeface="Bradley Hand ITC" pitchFamily="66" charset="0"/>
              </a:rPr>
              <a:t>………………….………………………………………………………………..…………………………….……………………………………………………………………………………………………………………………………….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endParaRPr lang="fr-FR" sz="2000" dirty="0" smtClean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/>
              <a:t>	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/>
              <a:t>n </a:t>
            </a:r>
            <a:r>
              <a:rPr lang="fr-FR" sz="1800" dirty="0">
                <a:solidFill>
                  <a:srgbClr val="007E39"/>
                </a:solidFill>
              </a:rPr>
              <a:t>Chine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c’est surtout dans les </a:t>
            </a:r>
            <a:r>
              <a:rPr lang="fr-FR" sz="1800" dirty="0" smtClean="0">
                <a:solidFill>
                  <a:srgbClr val="007E39"/>
                </a:solidFill>
              </a:rPr>
              <a:t>provinces </a:t>
            </a:r>
            <a:r>
              <a:rPr lang="fr-FR" sz="1800" dirty="0"/>
              <a:t>du Sud que la viande </a:t>
            </a:r>
            <a:r>
              <a:rPr lang="fr-FR" sz="1800" dirty="0" smtClean="0"/>
              <a:t>  </a:t>
            </a:r>
            <a:r>
              <a:rPr lang="fr-FR" sz="1600" b="1" dirty="0" smtClean="0">
                <a:latin typeface="Bradley Hand ITC" pitchFamily="66" charset="0"/>
              </a:rPr>
              <a:t>………………………………………………….…………………………………..……………………………………………….…………………………………………………………………………………………………………………</a:t>
            </a:r>
            <a:r>
              <a:rPr lang="fr-FR" sz="2000" dirty="0" smtClean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fr-FR" sz="20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2000" dirty="0" smtClean="0"/>
              <a:t>	</a:t>
            </a:r>
            <a:r>
              <a:rPr lang="fr-FR" sz="1800" dirty="0"/>
              <a:t> de chien </a:t>
            </a:r>
            <a:r>
              <a:rPr lang="fr-FR" sz="1800" dirty="0" smtClean="0"/>
              <a:t>est </a:t>
            </a:r>
            <a:r>
              <a:rPr lang="fr-FR" sz="1800" dirty="0"/>
              <a:t>appréciée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fr-FR" sz="1800" dirty="0" smtClean="0"/>
              <a:t> 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r-FR" sz="1800" dirty="0" smtClean="0"/>
              <a:t>n </a:t>
            </a:r>
            <a:r>
              <a:rPr lang="fr-FR" sz="1800" dirty="0"/>
              <a:t>revanche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/>
              <a:t> les </a:t>
            </a:r>
            <a:r>
              <a:rPr lang="fr-FR" sz="1800" dirty="0">
                <a:solidFill>
                  <a:srgbClr val="007E39"/>
                </a:solidFill>
              </a:rPr>
              <a:t>Chinois</a:t>
            </a:r>
            <a:r>
              <a:rPr lang="fr-FR" sz="1800" dirty="0"/>
              <a:t> ne mangent </a:t>
            </a:r>
            <a:r>
              <a:rPr lang="fr-FR" sz="1800" dirty="0" smtClean="0"/>
              <a:t>pas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r>
              <a:rPr lang="fr-FR" sz="1800" dirty="0"/>
              <a:t> </a:t>
            </a:r>
            <a:endParaRPr lang="fr-FR" sz="1800" dirty="0" smtClean="0"/>
          </a:p>
          <a:p>
            <a:pPr algn="just" eaLnBrk="1" hangingPunct="1">
              <a:spcBef>
                <a:spcPct val="0"/>
              </a:spcBef>
              <a:buNone/>
            </a:pPr>
            <a:endParaRPr lang="fr-FR" sz="180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fr-FR" sz="1800" dirty="0" smtClean="0"/>
              <a:t>	la </a:t>
            </a:r>
            <a:r>
              <a:rPr lang="fr-FR" sz="1800" dirty="0"/>
              <a:t>viande de </a:t>
            </a:r>
            <a:r>
              <a:rPr lang="fr-FR" sz="1800" dirty="0" smtClean="0"/>
              <a:t>lapin</a:t>
            </a:r>
            <a:r>
              <a:rPr lang="fr-FR" sz="1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</a:t>
            </a:r>
            <a:r>
              <a:rPr lang="fr-FR" sz="1800" dirty="0" smtClean="0"/>
              <a:t> considéré </a:t>
            </a:r>
            <a:r>
              <a:rPr lang="fr-FR" sz="1800" dirty="0"/>
              <a:t>comme un </a:t>
            </a:r>
            <a:r>
              <a:rPr lang="fr-FR" sz="1800" dirty="0">
                <a:solidFill>
                  <a:srgbClr val="007E39"/>
                </a:solidFill>
              </a:rPr>
              <a:t>animal sympathique</a:t>
            </a:r>
            <a:r>
              <a:rPr lang="fr-FR" sz="1800" dirty="0" smtClean="0"/>
              <a:t>. </a:t>
            </a:r>
            <a:r>
              <a:rPr lang="fr-FR" sz="1600" b="1" dirty="0" smtClean="0">
                <a:latin typeface="Bradley Hand ITC" pitchFamily="66" charset="0"/>
              </a:rPr>
              <a:t>.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…</a:t>
            </a:r>
            <a:endParaRPr lang="en-US" sz="1600" b="1" dirty="0">
              <a:latin typeface="Bradley Hand ITC" pitchFamily="66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0"/>
              </a:spcBef>
              <a:buNone/>
            </a:pPr>
            <a:endParaRPr lang="en-US" sz="1600" b="1" dirty="0" smtClean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7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1335</Words>
  <Application>Microsoft Office PowerPoint</Application>
  <PresentationFormat>On-screen Show (4:3)</PresentationFormat>
  <Paragraphs>402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 </vt:lpstr>
      <vt:lpstr>Objectifs</vt:lpstr>
      <vt:lpstr> </vt:lpstr>
      <vt:lpstr>Pourquoi   les   Chinois   mangent-ils   du    chien ? ………………………………………………..…………….………………………… ……………………………………..……………………………………………….….</vt:lpstr>
      <vt:lpstr>Ponctuation</vt:lpstr>
      <vt:lpstr>Pourquoi   les   Chinois   mangent-ils   du    chien ? ………………………………………………..…………….………………………… ……………………………………..……………………………………………….….</vt:lpstr>
      <vt:lpstr>Pourquoi   les   Chinois   mangent-ils   du    chien ? ………………………………………………..…………….………………………… ……………………………………..……………………………………………….….</vt:lpstr>
      <vt:lpstr>Mots transparents</vt:lpstr>
      <vt:lpstr>Pourquoi   les   Chinois   mangent-ils   du    chien ? ………………………………………………..…………….………………………… ……………………………………..……………………………………………….….</vt:lpstr>
      <vt:lpstr>Pourquoi   les   Chinois   mangent-ils   du    chien ? ………………………………..…………..…………….………………………… ……………………………Chinese………………………………………….….</vt:lpstr>
      <vt:lpstr>Mots outils</vt:lpstr>
      <vt:lpstr>Pourquoi   les   Chinois   mangent-ils   du    chien ? ………………………………..…………..…………….………………………… ……………………………Chinese………………………………………….….</vt:lpstr>
      <vt:lpstr>Pourquoi   les   Chinois   mangent-ils   du    chien ? ………………………………..…………..…………….………………………… ……………………………Chinese………………………………………….….</vt:lpstr>
      <vt:lpstr>Mots translucides</vt:lpstr>
      <vt:lpstr>Pourquoi   les   Chinois   mangent-ils   du    chien ? ………………………………..…………..…………….………………………… ……………………the…Chinese…………………they…some………….….</vt:lpstr>
      <vt:lpstr>Slide 16</vt:lpstr>
      <vt:lpstr>Pourquoi   les   Chinois   mangent-ils   du    chien ? ………………………………..…………..…………….………………………… ……………………the…Chinese…………………they…some………….….</vt:lpstr>
      <vt:lpstr>Mots opaques</vt:lpstr>
      <vt:lpstr>Pourquoi   les   Chinois   mangent-ils   du    chien ? ………………………………..…………..…………….………………………… ……………………the…Chinese…………………they…some………….….</vt:lpstr>
      <vt:lpstr>Slide 20</vt:lpstr>
      <vt:lpstr>Pourquoi   les   Chinois   mangent-ils   du    chien ? why… the…Chinese ……eat-they..…some……dog.? Why   do   the   Chinese people   eat   dog ?</vt:lpstr>
      <vt:lpstr>Construction  des  phrases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  <vt:lpstr>Tout   savoir   sur… le   petit   déjeuner ………………………………..…………….………………………… ……………………………………………………………………………….…. </vt:lpstr>
    </vt:vector>
  </TitlesOfParts>
  <Company>Alone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texte IC</dc:subject>
  <dc:creator>Ginette</dc:creator>
  <cp:keywords>IC petit-dejeuner texte</cp:keywords>
  <dc:description>Article : Tout savoir sur le petit dejeuner</dc:description>
  <cp:lastModifiedBy>Ginette</cp:lastModifiedBy>
  <cp:revision>118</cp:revision>
  <dcterms:created xsi:type="dcterms:W3CDTF">2010-01-04T05:43:33Z</dcterms:created>
  <dcterms:modified xsi:type="dcterms:W3CDTF">2007-01-02T00:41:11Z</dcterms:modified>
</cp:coreProperties>
</file>